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olors2.xml" ContentType="application/vnd.ms-office.chartcolorstyle+xml"/>
  <Override PartName="/ppt/charts/chart2.xml" ContentType="application/vnd.openxmlformats-officedocument.drawingml.chart+xml"/>
  <Override PartName="/ppt/charts/style2.xml" ContentType="application/vnd.ms-office.chartstyl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78" r:id="rId3"/>
    <p:sldId id="279" r:id="rId4"/>
    <p:sldId id="260" r:id="rId5"/>
    <p:sldId id="274" r:id="rId6"/>
    <p:sldId id="275" r:id="rId7"/>
    <p:sldId id="281" r:id="rId8"/>
    <p:sldId id="282" r:id="rId9"/>
    <p:sldId id="287" r:id="rId10"/>
    <p:sldId id="286" r:id="rId11"/>
    <p:sldId id="289" r:id="rId12"/>
    <p:sldId id="288" r:id="rId13"/>
    <p:sldId id="290" r:id="rId14"/>
    <p:sldId id="291" r:id="rId15"/>
    <p:sldId id="292" r:id="rId16"/>
    <p:sldId id="293" r:id="rId17"/>
    <p:sldId id="294" r:id="rId18"/>
    <p:sldId id="295" r:id="rId19"/>
    <p:sldId id="297" r:id="rId20"/>
    <p:sldId id="296" r:id="rId21"/>
    <p:sldId id="285" r:id="rId22"/>
    <p:sldId id="272" r:id="rId23"/>
    <p:sldId id="273" r:id="rId24"/>
    <p:sldId id="258" r:id="rId25"/>
    <p:sldId id="261" r:id="rId26"/>
    <p:sldId id="263" r:id="rId27"/>
    <p:sldId id="264" r:id="rId28"/>
    <p:sldId id="265" r:id="rId29"/>
    <p:sldId id="266" r:id="rId30"/>
    <p:sldId id="298" r:id="rId31"/>
    <p:sldId id="299" r:id="rId32"/>
    <p:sldId id="300" r:id="rId33"/>
    <p:sldId id="268" r:id="rId34"/>
    <p:sldId id="269" r:id="rId35"/>
    <p:sldId id="270" r:id="rId36"/>
    <p:sldId id="28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7" autoAdjust="0"/>
    <p:restoredTop sz="94660"/>
  </p:normalViewPr>
  <p:slideViewPr>
    <p:cSldViewPr snapToGrid="0">
      <p:cViewPr varScale="1">
        <p:scale>
          <a:sx n="69" d="100"/>
          <a:sy n="69"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CCHC\Desktop\ER%20Visit%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CCHC\Desktop\ER%20Visit%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Emergency Department Visits by Race/Ethnicity 2011-2015 Bernalillo County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654527559055117E-2"/>
          <c:y val="4.701800033543814E-2"/>
          <c:w val="0.88537114501312331"/>
          <c:h val="0.91419687847271736"/>
        </c:manualLayout>
      </c:layout>
      <c:bar3DChart>
        <c:barDir val="col"/>
        <c:grouping val="standard"/>
        <c:varyColors val="0"/>
        <c:ser>
          <c:idx val="1"/>
          <c:order val="0"/>
          <c:tx>
            <c:strRef>
              <c:f>Sheet1!$B$11</c:f>
              <c:strCache>
                <c:ptCount val="1"/>
                <c:pt idx="0">
                  <c:v>American Indian</c:v>
                </c:pt>
              </c:strCache>
            </c:strRef>
          </c:tx>
          <c:spPr>
            <a:solidFill>
              <a:schemeClr val="accent2"/>
            </a:solidFill>
            <a:ln>
              <a:noFill/>
            </a:ln>
            <a:effectLst/>
            <a:sp3d/>
          </c:spPr>
          <c:invertIfNegative val="0"/>
          <c:cat>
            <c:strRef>
              <c:f>Sheet1!$C$10</c:f>
              <c:strCache>
                <c:ptCount val="1"/>
                <c:pt idx="0">
                  <c:v>Race/Ethnicity</c:v>
                </c:pt>
              </c:strCache>
            </c:strRef>
          </c:cat>
          <c:val>
            <c:numRef>
              <c:f>Sheet1!$C$11</c:f>
              <c:numCache>
                <c:formatCode>General</c:formatCode>
                <c:ptCount val="1"/>
                <c:pt idx="0">
                  <c:v>81</c:v>
                </c:pt>
              </c:numCache>
            </c:numRef>
          </c:val>
          <c:extLst>
            <c:ext xmlns:c16="http://schemas.microsoft.com/office/drawing/2014/chart" uri="{C3380CC4-5D6E-409C-BE32-E72D297353CC}">
              <c16:uniqueId val="{00000000-FA00-4FE2-9856-DE58452470F1}"/>
            </c:ext>
          </c:extLst>
        </c:ser>
        <c:ser>
          <c:idx val="2"/>
          <c:order val="1"/>
          <c:tx>
            <c:strRef>
              <c:f>Sheet1!$B$12</c:f>
              <c:strCache>
                <c:ptCount val="1"/>
                <c:pt idx="0">
                  <c:v>Asian/Pacific Islander</c:v>
                </c:pt>
              </c:strCache>
            </c:strRef>
          </c:tx>
          <c:spPr>
            <a:solidFill>
              <a:schemeClr val="accent3"/>
            </a:solidFill>
            <a:ln>
              <a:noFill/>
            </a:ln>
            <a:effectLst/>
            <a:sp3d/>
          </c:spPr>
          <c:invertIfNegative val="0"/>
          <c:cat>
            <c:strRef>
              <c:f>Sheet1!$C$10</c:f>
              <c:strCache>
                <c:ptCount val="1"/>
                <c:pt idx="0">
                  <c:v>Race/Ethnicity</c:v>
                </c:pt>
              </c:strCache>
            </c:strRef>
          </c:cat>
          <c:val>
            <c:numRef>
              <c:f>Sheet1!$C$12</c:f>
              <c:numCache>
                <c:formatCode>General</c:formatCode>
                <c:ptCount val="1"/>
                <c:pt idx="0">
                  <c:v>43</c:v>
                </c:pt>
              </c:numCache>
            </c:numRef>
          </c:val>
          <c:extLst>
            <c:ext xmlns:c16="http://schemas.microsoft.com/office/drawing/2014/chart" uri="{C3380CC4-5D6E-409C-BE32-E72D297353CC}">
              <c16:uniqueId val="{00000001-FA00-4FE2-9856-DE58452470F1}"/>
            </c:ext>
          </c:extLst>
        </c:ser>
        <c:ser>
          <c:idx val="0"/>
          <c:order val="2"/>
          <c:tx>
            <c:strRef>
              <c:f>Sheet1!$B$13</c:f>
              <c:strCache>
                <c:ptCount val="1"/>
                <c:pt idx="0">
                  <c:v>Black</c:v>
                </c:pt>
              </c:strCache>
            </c:strRef>
          </c:tx>
          <c:spPr>
            <a:solidFill>
              <a:schemeClr val="accent1"/>
            </a:solidFill>
            <a:ln>
              <a:noFill/>
            </a:ln>
            <a:effectLst/>
            <a:sp3d/>
          </c:spPr>
          <c:invertIfNegative val="0"/>
          <c:cat>
            <c:strRef>
              <c:f>Sheet1!$C$10</c:f>
              <c:strCache>
                <c:ptCount val="1"/>
                <c:pt idx="0">
                  <c:v>Race/Ethnicity</c:v>
                </c:pt>
              </c:strCache>
            </c:strRef>
          </c:cat>
          <c:val>
            <c:numRef>
              <c:f>Sheet1!$C$13</c:f>
              <c:numCache>
                <c:formatCode>General</c:formatCode>
                <c:ptCount val="1"/>
                <c:pt idx="0">
                  <c:v>54</c:v>
                </c:pt>
              </c:numCache>
            </c:numRef>
          </c:val>
          <c:extLst>
            <c:ext xmlns:c16="http://schemas.microsoft.com/office/drawing/2014/chart" uri="{C3380CC4-5D6E-409C-BE32-E72D297353CC}">
              <c16:uniqueId val="{00000002-FA00-4FE2-9856-DE58452470F1}"/>
            </c:ext>
          </c:extLst>
        </c:ser>
        <c:ser>
          <c:idx val="3"/>
          <c:order val="3"/>
          <c:tx>
            <c:strRef>
              <c:f>Sheet1!$B$14</c:f>
              <c:strCache>
                <c:ptCount val="1"/>
                <c:pt idx="0">
                  <c:v>Hispanic</c:v>
                </c:pt>
              </c:strCache>
            </c:strRef>
          </c:tx>
          <c:spPr>
            <a:solidFill>
              <a:schemeClr val="accent4"/>
            </a:solidFill>
            <a:ln>
              <a:noFill/>
            </a:ln>
            <a:effectLst/>
            <a:sp3d/>
          </c:spPr>
          <c:invertIfNegative val="0"/>
          <c:cat>
            <c:strRef>
              <c:f>Sheet1!$C$10</c:f>
              <c:strCache>
                <c:ptCount val="1"/>
                <c:pt idx="0">
                  <c:v>Race/Ethnicity</c:v>
                </c:pt>
              </c:strCache>
            </c:strRef>
          </c:cat>
          <c:val>
            <c:numRef>
              <c:f>Sheet1!$C$14</c:f>
              <c:numCache>
                <c:formatCode>General</c:formatCode>
                <c:ptCount val="1"/>
                <c:pt idx="0">
                  <c:v>617</c:v>
                </c:pt>
              </c:numCache>
            </c:numRef>
          </c:val>
          <c:extLst>
            <c:ext xmlns:c16="http://schemas.microsoft.com/office/drawing/2014/chart" uri="{C3380CC4-5D6E-409C-BE32-E72D297353CC}">
              <c16:uniqueId val="{00000003-FA00-4FE2-9856-DE58452470F1}"/>
            </c:ext>
          </c:extLst>
        </c:ser>
        <c:ser>
          <c:idx val="4"/>
          <c:order val="4"/>
          <c:tx>
            <c:strRef>
              <c:f>Sheet1!$B$15</c:f>
              <c:strCache>
                <c:ptCount val="1"/>
                <c:pt idx="0">
                  <c:v>White</c:v>
                </c:pt>
              </c:strCache>
            </c:strRef>
          </c:tx>
          <c:spPr>
            <a:solidFill>
              <a:schemeClr val="accent5"/>
            </a:solidFill>
            <a:ln>
              <a:noFill/>
            </a:ln>
            <a:effectLst/>
            <a:sp3d/>
          </c:spPr>
          <c:invertIfNegative val="0"/>
          <c:cat>
            <c:strRef>
              <c:f>Sheet1!$C$10</c:f>
              <c:strCache>
                <c:ptCount val="1"/>
                <c:pt idx="0">
                  <c:v>Race/Ethnicity</c:v>
                </c:pt>
              </c:strCache>
            </c:strRef>
          </c:cat>
          <c:val>
            <c:numRef>
              <c:f>Sheet1!$C$15</c:f>
              <c:numCache>
                <c:formatCode>General</c:formatCode>
                <c:ptCount val="1"/>
                <c:pt idx="0">
                  <c:v>917</c:v>
                </c:pt>
              </c:numCache>
            </c:numRef>
          </c:val>
          <c:extLst>
            <c:ext xmlns:c16="http://schemas.microsoft.com/office/drawing/2014/chart" uri="{C3380CC4-5D6E-409C-BE32-E72D297353CC}">
              <c16:uniqueId val="{00000004-FA00-4FE2-9856-DE58452470F1}"/>
            </c:ext>
          </c:extLst>
        </c:ser>
        <c:ser>
          <c:idx val="5"/>
          <c:order val="5"/>
          <c:tx>
            <c:strRef>
              <c:f>Sheet1!$B$16</c:f>
              <c:strCache>
                <c:ptCount val="1"/>
                <c:pt idx="0">
                  <c:v>All Races</c:v>
                </c:pt>
              </c:strCache>
            </c:strRef>
          </c:tx>
          <c:spPr>
            <a:solidFill>
              <a:schemeClr val="accent6"/>
            </a:solidFill>
            <a:ln>
              <a:noFill/>
            </a:ln>
            <a:effectLst/>
            <a:sp3d/>
          </c:spPr>
          <c:invertIfNegative val="0"/>
          <c:cat>
            <c:strRef>
              <c:f>Sheet1!$C$10</c:f>
              <c:strCache>
                <c:ptCount val="1"/>
                <c:pt idx="0">
                  <c:v>Race/Ethnicity</c:v>
                </c:pt>
              </c:strCache>
            </c:strRef>
          </c:cat>
          <c:val>
            <c:numRef>
              <c:f>Sheet1!$C$16</c:f>
              <c:numCache>
                <c:formatCode>General</c:formatCode>
                <c:ptCount val="1"/>
                <c:pt idx="0">
                  <c:v>2268</c:v>
                </c:pt>
              </c:numCache>
            </c:numRef>
          </c:val>
          <c:extLst>
            <c:ext xmlns:c16="http://schemas.microsoft.com/office/drawing/2014/chart" uri="{C3380CC4-5D6E-409C-BE32-E72D297353CC}">
              <c16:uniqueId val="{00000005-FA00-4FE2-9856-DE58452470F1}"/>
            </c:ext>
          </c:extLst>
        </c:ser>
        <c:dLbls>
          <c:showLegendKey val="0"/>
          <c:showVal val="0"/>
          <c:showCatName val="0"/>
          <c:showSerName val="0"/>
          <c:showPercent val="0"/>
          <c:showBubbleSize val="0"/>
        </c:dLbls>
        <c:gapWidth val="0"/>
        <c:shape val="box"/>
        <c:axId val="193320304"/>
        <c:axId val="193321616"/>
        <c:axId val="485510440"/>
      </c:bar3DChart>
      <c:catAx>
        <c:axId val="19332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321616"/>
        <c:crosses val="autoZero"/>
        <c:auto val="1"/>
        <c:lblAlgn val="ctr"/>
        <c:lblOffset val="100"/>
        <c:noMultiLvlLbl val="0"/>
      </c:catAx>
      <c:valAx>
        <c:axId val="19332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r>
                  <a:rPr lang="en-US"/>
                  <a:t>Number of Overdoses</a:t>
                </a:r>
              </a:p>
            </c:rich>
          </c:tx>
          <c:layout>
            <c:manualLayout>
              <c:xMode val="edge"/>
              <c:yMode val="edge"/>
              <c:x val="0.26543380905511815"/>
              <c:y val="0.51630082872745164"/>
            </c:manualLayout>
          </c:layout>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320304"/>
        <c:crosses val="autoZero"/>
        <c:crossBetween val="between"/>
      </c:valAx>
      <c:serAx>
        <c:axId val="48551044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193321616"/>
        <c:crosses val="autoZero"/>
      </c:serAx>
      <c:spPr>
        <a:noFill/>
        <a:ln>
          <a:noFill/>
        </a:ln>
        <a:effectLst/>
      </c:spPr>
    </c:plotArea>
    <c:plotVisOnly val="1"/>
    <c:dispBlanksAs val="gap"/>
    <c:showDLblsOverMax val="0"/>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Emergency Department Visits by Race/Ethnicity 2011-2015 Bernalillo County</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Sheet1!$B$18</c:f>
              <c:strCache>
                <c:ptCount val="1"/>
                <c:pt idx="0">
                  <c:v>American Indian</c:v>
                </c:pt>
              </c:strCache>
            </c:strRef>
          </c:tx>
          <c:spPr>
            <a:solidFill>
              <a:schemeClr val="accent1"/>
            </a:solidFill>
            <a:ln>
              <a:noFill/>
            </a:ln>
            <a:effectLst/>
            <a:sp3d/>
          </c:spPr>
          <c:invertIfNegative val="0"/>
          <c:cat>
            <c:strRef>
              <c:f>Sheet1!$C$17</c:f>
              <c:strCache>
                <c:ptCount val="1"/>
                <c:pt idx="0">
                  <c:v>Rate</c:v>
                </c:pt>
              </c:strCache>
            </c:strRef>
          </c:cat>
          <c:val>
            <c:numRef>
              <c:f>Sheet1!$C$18</c:f>
              <c:numCache>
                <c:formatCode>General</c:formatCode>
                <c:ptCount val="1"/>
                <c:pt idx="0">
                  <c:v>56.6</c:v>
                </c:pt>
              </c:numCache>
            </c:numRef>
          </c:val>
          <c:extLst>
            <c:ext xmlns:c16="http://schemas.microsoft.com/office/drawing/2014/chart" uri="{C3380CC4-5D6E-409C-BE32-E72D297353CC}">
              <c16:uniqueId val="{00000000-910D-48E7-975F-65675CE2C363}"/>
            </c:ext>
          </c:extLst>
        </c:ser>
        <c:ser>
          <c:idx val="1"/>
          <c:order val="1"/>
          <c:tx>
            <c:strRef>
              <c:f>Sheet1!$B$19</c:f>
              <c:strCache>
                <c:ptCount val="1"/>
                <c:pt idx="0">
                  <c:v>Asian/Pacific Islander</c:v>
                </c:pt>
              </c:strCache>
            </c:strRef>
          </c:tx>
          <c:spPr>
            <a:solidFill>
              <a:schemeClr val="accent2"/>
            </a:solidFill>
            <a:ln>
              <a:noFill/>
            </a:ln>
            <a:effectLst/>
            <a:sp3d/>
          </c:spPr>
          <c:invertIfNegative val="0"/>
          <c:cat>
            <c:strRef>
              <c:f>Sheet1!$C$17</c:f>
              <c:strCache>
                <c:ptCount val="1"/>
                <c:pt idx="0">
                  <c:v>Rate</c:v>
                </c:pt>
              </c:strCache>
            </c:strRef>
          </c:cat>
          <c:val>
            <c:numRef>
              <c:f>Sheet1!$C$19</c:f>
              <c:numCache>
                <c:formatCode>General</c:formatCode>
                <c:ptCount val="1"/>
                <c:pt idx="0">
                  <c:v>47.1</c:v>
                </c:pt>
              </c:numCache>
            </c:numRef>
          </c:val>
          <c:extLst>
            <c:ext xmlns:c16="http://schemas.microsoft.com/office/drawing/2014/chart" uri="{C3380CC4-5D6E-409C-BE32-E72D297353CC}">
              <c16:uniqueId val="{00000001-910D-48E7-975F-65675CE2C363}"/>
            </c:ext>
          </c:extLst>
        </c:ser>
        <c:ser>
          <c:idx val="2"/>
          <c:order val="2"/>
          <c:tx>
            <c:strRef>
              <c:f>Sheet1!$B$20</c:f>
              <c:strCache>
                <c:ptCount val="1"/>
                <c:pt idx="0">
                  <c:v>Black</c:v>
                </c:pt>
              </c:strCache>
            </c:strRef>
          </c:tx>
          <c:spPr>
            <a:solidFill>
              <a:schemeClr val="accent3"/>
            </a:solidFill>
            <a:ln>
              <a:noFill/>
            </a:ln>
            <a:effectLst/>
            <a:sp3d/>
          </c:spPr>
          <c:invertIfNegative val="0"/>
          <c:cat>
            <c:strRef>
              <c:f>Sheet1!$C$17</c:f>
              <c:strCache>
                <c:ptCount val="1"/>
                <c:pt idx="0">
                  <c:v>Rate</c:v>
                </c:pt>
              </c:strCache>
            </c:strRef>
          </c:cat>
          <c:val>
            <c:numRef>
              <c:f>Sheet1!$C$20</c:f>
              <c:numCache>
                <c:formatCode>General</c:formatCode>
                <c:ptCount val="1"/>
                <c:pt idx="0">
                  <c:v>54.1</c:v>
                </c:pt>
              </c:numCache>
            </c:numRef>
          </c:val>
          <c:extLst>
            <c:ext xmlns:c16="http://schemas.microsoft.com/office/drawing/2014/chart" uri="{C3380CC4-5D6E-409C-BE32-E72D297353CC}">
              <c16:uniqueId val="{00000002-910D-48E7-975F-65675CE2C363}"/>
            </c:ext>
          </c:extLst>
        </c:ser>
        <c:ser>
          <c:idx val="3"/>
          <c:order val="3"/>
          <c:tx>
            <c:strRef>
              <c:f>Sheet1!$B$21</c:f>
              <c:strCache>
                <c:ptCount val="1"/>
                <c:pt idx="0">
                  <c:v>Hispanic</c:v>
                </c:pt>
              </c:strCache>
            </c:strRef>
          </c:tx>
          <c:spPr>
            <a:solidFill>
              <a:schemeClr val="accent4"/>
            </a:solidFill>
            <a:ln>
              <a:noFill/>
            </a:ln>
            <a:effectLst/>
            <a:sp3d/>
          </c:spPr>
          <c:invertIfNegative val="0"/>
          <c:cat>
            <c:strRef>
              <c:f>Sheet1!$C$17</c:f>
              <c:strCache>
                <c:ptCount val="1"/>
                <c:pt idx="0">
                  <c:v>Rate</c:v>
                </c:pt>
              </c:strCache>
            </c:strRef>
          </c:cat>
          <c:val>
            <c:numRef>
              <c:f>Sheet1!$C$21</c:f>
              <c:numCache>
                <c:formatCode>General</c:formatCode>
                <c:ptCount val="1"/>
                <c:pt idx="0">
                  <c:v>37.4</c:v>
                </c:pt>
              </c:numCache>
            </c:numRef>
          </c:val>
          <c:extLst>
            <c:ext xmlns:c16="http://schemas.microsoft.com/office/drawing/2014/chart" uri="{C3380CC4-5D6E-409C-BE32-E72D297353CC}">
              <c16:uniqueId val="{00000003-910D-48E7-975F-65675CE2C363}"/>
            </c:ext>
          </c:extLst>
        </c:ser>
        <c:ser>
          <c:idx val="4"/>
          <c:order val="4"/>
          <c:tx>
            <c:strRef>
              <c:f>Sheet1!$B$22</c:f>
              <c:strCache>
                <c:ptCount val="1"/>
                <c:pt idx="0">
                  <c:v>White</c:v>
                </c:pt>
              </c:strCache>
            </c:strRef>
          </c:tx>
          <c:spPr>
            <a:solidFill>
              <a:schemeClr val="accent5"/>
            </a:solidFill>
            <a:ln>
              <a:noFill/>
            </a:ln>
            <a:effectLst/>
            <a:sp3d/>
          </c:spPr>
          <c:invertIfNegative val="0"/>
          <c:cat>
            <c:strRef>
              <c:f>Sheet1!$C$17</c:f>
              <c:strCache>
                <c:ptCount val="1"/>
                <c:pt idx="0">
                  <c:v>Rate</c:v>
                </c:pt>
              </c:strCache>
            </c:strRef>
          </c:cat>
          <c:val>
            <c:numRef>
              <c:f>Sheet1!$C$22</c:f>
              <c:numCache>
                <c:formatCode>General</c:formatCode>
                <c:ptCount val="1"/>
                <c:pt idx="0">
                  <c:v>65.5</c:v>
                </c:pt>
              </c:numCache>
            </c:numRef>
          </c:val>
          <c:extLst>
            <c:ext xmlns:c16="http://schemas.microsoft.com/office/drawing/2014/chart" uri="{C3380CC4-5D6E-409C-BE32-E72D297353CC}">
              <c16:uniqueId val="{00000004-910D-48E7-975F-65675CE2C363}"/>
            </c:ext>
          </c:extLst>
        </c:ser>
        <c:ser>
          <c:idx val="5"/>
          <c:order val="5"/>
          <c:tx>
            <c:strRef>
              <c:f>Sheet1!$B$23</c:f>
              <c:strCache>
                <c:ptCount val="1"/>
                <c:pt idx="0">
                  <c:v>All Races</c:v>
                </c:pt>
              </c:strCache>
            </c:strRef>
          </c:tx>
          <c:spPr>
            <a:solidFill>
              <a:schemeClr val="accent6"/>
            </a:solidFill>
            <a:ln>
              <a:noFill/>
            </a:ln>
            <a:effectLst/>
            <a:sp3d/>
          </c:spPr>
          <c:invertIfNegative val="0"/>
          <c:cat>
            <c:strRef>
              <c:f>Sheet1!$C$17</c:f>
              <c:strCache>
                <c:ptCount val="1"/>
                <c:pt idx="0">
                  <c:v>Rate</c:v>
                </c:pt>
              </c:strCache>
            </c:strRef>
          </c:cat>
          <c:val>
            <c:numRef>
              <c:f>Sheet1!$C$23</c:f>
              <c:numCache>
                <c:formatCode>General</c:formatCode>
                <c:ptCount val="1"/>
                <c:pt idx="0">
                  <c:v>67.099999999999994</c:v>
                </c:pt>
              </c:numCache>
            </c:numRef>
          </c:val>
          <c:extLst>
            <c:ext xmlns:c16="http://schemas.microsoft.com/office/drawing/2014/chart" uri="{C3380CC4-5D6E-409C-BE32-E72D297353CC}">
              <c16:uniqueId val="{00000005-910D-48E7-975F-65675CE2C363}"/>
            </c:ext>
          </c:extLst>
        </c:ser>
        <c:dLbls>
          <c:showLegendKey val="0"/>
          <c:showVal val="0"/>
          <c:showCatName val="0"/>
          <c:showSerName val="0"/>
          <c:showPercent val="0"/>
          <c:showBubbleSize val="0"/>
        </c:dLbls>
        <c:gapWidth val="150"/>
        <c:shape val="box"/>
        <c:axId val="494926688"/>
        <c:axId val="188742216"/>
        <c:axId val="489595592"/>
      </c:bar3DChart>
      <c:catAx>
        <c:axId val="49492668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Race/Ethnicity</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88742216"/>
        <c:crosses val="autoZero"/>
        <c:auto val="1"/>
        <c:lblAlgn val="ctr"/>
        <c:lblOffset val="100"/>
        <c:noMultiLvlLbl val="0"/>
      </c:catAx>
      <c:valAx>
        <c:axId val="188742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Rate (per</a:t>
                </a:r>
                <a:r>
                  <a:rPr lang="en-US" baseline="0"/>
                  <a:t> 100,000 population)</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926688"/>
        <c:crosses val="autoZero"/>
        <c:crossBetween val="between"/>
      </c:valAx>
      <c:serAx>
        <c:axId val="489595592"/>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742216"/>
        <c:crosses val="autoZero"/>
      </c:serAx>
      <c:spPr>
        <a:noFill/>
        <a:ln>
          <a:noFill/>
        </a:ln>
        <a:effectLst/>
      </c:spPr>
    </c:plotArea>
    <c:plotVisOnly val="1"/>
    <c:dispBlanksAs val="gap"/>
    <c:showDLblsOverMax val="0"/>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0.53068</cdr:x>
      <cdr:y>0.61111</cdr:y>
    </cdr:from>
    <cdr:to>
      <cdr:x>0.575</cdr:x>
      <cdr:y>0.66425</cdr:y>
    </cdr:to>
    <cdr:sp macro="" textlink="">
      <cdr:nvSpPr>
        <cdr:cNvPr id="2" name="TextBox 1"/>
        <cdr:cNvSpPr txBox="1"/>
      </cdr:nvSpPr>
      <cdr:spPr>
        <a:xfrm xmlns:a="http://schemas.openxmlformats.org/drawingml/2006/main">
          <a:off x="6470072" y="3505199"/>
          <a:ext cx="540328" cy="304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54</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AFEC3-C5DF-4D62-AC69-599286C80C2B}" type="datetimeFigureOut">
              <a:rPr lang="en-US" smtClean="0"/>
              <a:t>8/28/2017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7CAD9-8A73-431F-8BA1-7AF40BFCC736}" type="slidenum">
              <a:rPr lang="en-US" smtClean="0"/>
              <a:t>‹#›</a:t>
            </a:fld>
            <a:endParaRPr lang="en-US"/>
          </a:p>
        </p:txBody>
      </p:sp>
    </p:spTree>
    <p:extLst>
      <p:ext uri="{BB962C8B-B14F-4D97-AF65-F5344CB8AC3E}">
        <p14:creationId xmlns:p14="http://schemas.microsoft.com/office/powerpoint/2010/main" val="96659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Continuance is important because some agencies may not want to</a:t>
            </a:r>
            <a:r>
              <a:rPr lang="en-US" baseline="0" dirty="0" smtClean="0"/>
              <a:t> participate anymore.</a:t>
            </a:r>
            <a:endParaRPr lang="en-US" dirty="0"/>
          </a:p>
        </p:txBody>
      </p:sp>
      <p:sp>
        <p:nvSpPr>
          <p:cNvPr id="4" name="Slide Number Placeholder 3"/>
          <p:cNvSpPr>
            <a:spLocks noGrp="1"/>
          </p:cNvSpPr>
          <p:nvPr>
            <p:ph type="sldNum" sz="quarter" idx="10"/>
          </p:nvPr>
        </p:nvSpPr>
        <p:spPr/>
        <p:txBody>
          <a:bodyPr/>
          <a:lstStyle/>
          <a:p>
            <a:fld id="{D547CAD9-8A73-431F-8BA1-7AF40BFCC736}" type="slidenum">
              <a:rPr lang="en-US" smtClean="0"/>
              <a:t>33</a:t>
            </a:fld>
            <a:endParaRPr lang="en-US"/>
          </a:p>
        </p:txBody>
      </p:sp>
    </p:spTree>
    <p:extLst>
      <p:ext uri="{BB962C8B-B14F-4D97-AF65-F5344CB8AC3E}">
        <p14:creationId xmlns:p14="http://schemas.microsoft.com/office/powerpoint/2010/main" val="3848190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8/28/2017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8/28/2017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sweeks@bchealthcouncil.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PDO – Access to naloxone in Bernalillo County</a:t>
            </a:r>
            <a:endParaRPr lang="en-US" dirty="0"/>
          </a:p>
        </p:txBody>
      </p:sp>
      <p:sp>
        <p:nvSpPr>
          <p:cNvPr id="3" name="Subtitle 2"/>
          <p:cNvSpPr>
            <a:spLocks noGrp="1"/>
          </p:cNvSpPr>
          <p:nvPr>
            <p:ph type="subTitle" idx="1"/>
          </p:nvPr>
        </p:nvSpPr>
        <p:spPr/>
        <p:txBody>
          <a:bodyPr/>
          <a:lstStyle/>
          <a:p>
            <a:pPr algn="ctr"/>
            <a:r>
              <a:rPr lang="en-US" dirty="0" smtClean="0"/>
              <a:t>Bernalillo County Community health council</a:t>
            </a:r>
          </a:p>
          <a:p>
            <a:pPr algn="ctr"/>
            <a:r>
              <a:rPr lang="en-US" dirty="0" smtClean="0"/>
              <a:t>Opioid Accountability initiative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088" y="4693447"/>
            <a:ext cx="6927475" cy="1457914"/>
          </a:xfrm>
          <a:prstGeom prst="rect">
            <a:avLst/>
          </a:prstGeom>
        </p:spPr>
      </p:pic>
      <p:sp>
        <p:nvSpPr>
          <p:cNvPr id="5" name="TextBox 4"/>
          <p:cNvSpPr txBox="1"/>
          <p:nvPr/>
        </p:nvSpPr>
        <p:spPr>
          <a:xfrm>
            <a:off x="312821" y="5228031"/>
            <a:ext cx="2942214" cy="923330"/>
          </a:xfrm>
          <a:prstGeom prst="rect">
            <a:avLst/>
          </a:prstGeom>
          <a:noFill/>
        </p:spPr>
        <p:txBody>
          <a:bodyPr wrap="square" rtlCol="0">
            <a:spAutoFit/>
          </a:bodyPr>
          <a:lstStyle/>
          <a:p>
            <a:r>
              <a:rPr lang="en-US" dirty="0" smtClean="0"/>
              <a:t>Sharz Weeks, MPH</a:t>
            </a:r>
          </a:p>
          <a:p>
            <a:r>
              <a:rPr lang="en-US" dirty="0" smtClean="0"/>
              <a:t>Program Specialist</a:t>
            </a:r>
          </a:p>
          <a:p>
            <a:r>
              <a:rPr lang="en-US" dirty="0"/>
              <a:t>s</a:t>
            </a:r>
            <a:r>
              <a:rPr lang="en-US" dirty="0" smtClean="0"/>
              <a:t>harz.bcchc@outlook.com</a:t>
            </a:r>
            <a:endParaRPr lang="en-US" dirty="0"/>
          </a:p>
        </p:txBody>
      </p:sp>
    </p:spTree>
    <p:extLst>
      <p:ext uri="{BB962C8B-B14F-4D97-AF65-F5344CB8AC3E}">
        <p14:creationId xmlns:p14="http://schemas.microsoft.com/office/powerpoint/2010/main" val="293606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TextBox 4"/>
          <p:cNvSpPr txBox="1"/>
          <p:nvPr/>
        </p:nvSpPr>
        <p:spPr>
          <a:xfrm>
            <a:off x="4121727" y="193964"/>
            <a:ext cx="3948545" cy="369332"/>
          </a:xfrm>
          <a:prstGeom prst="rect">
            <a:avLst/>
          </a:prstGeom>
          <a:noFill/>
        </p:spPr>
        <p:txBody>
          <a:bodyPr wrap="square" rtlCol="0">
            <a:spAutoFit/>
          </a:bodyPr>
          <a:lstStyle/>
          <a:p>
            <a:r>
              <a:rPr lang="en-US" dirty="0" smtClean="0"/>
              <a:t>Female – Bernalillo County (2011-2016)</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0" y="1136073"/>
            <a:ext cx="12192000" cy="5001491"/>
          </a:xfrm>
          <a:prstGeom prst="rect">
            <a:avLst/>
          </a:prstGeom>
          <a:noFill/>
          <a:ln>
            <a:noFill/>
          </a:ln>
        </p:spPr>
      </p:pic>
    </p:spTree>
    <p:extLst>
      <p:ext uri="{BB962C8B-B14F-4D97-AF65-F5344CB8AC3E}">
        <p14:creationId xmlns:p14="http://schemas.microsoft.com/office/powerpoint/2010/main" val="254452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080654"/>
            <a:ext cx="12192000" cy="5056909"/>
          </a:xfrm>
          <a:prstGeom prst="rect">
            <a:avLst/>
          </a:prstGeom>
          <a:noFill/>
          <a:ln>
            <a:noFill/>
          </a:ln>
        </p:spPr>
      </p:pic>
      <p:sp>
        <p:nvSpPr>
          <p:cNvPr id="5" name="TextBox 4"/>
          <p:cNvSpPr txBox="1"/>
          <p:nvPr/>
        </p:nvSpPr>
        <p:spPr>
          <a:xfrm>
            <a:off x="4121727" y="193964"/>
            <a:ext cx="3948545" cy="369332"/>
          </a:xfrm>
          <a:prstGeom prst="rect">
            <a:avLst/>
          </a:prstGeom>
          <a:noFill/>
        </p:spPr>
        <p:txBody>
          <a:bodyPr wrap="square" rtlCol="0">
            <a:spAutoFit/>
          </a:bodyPr>
          <a:lstStyle/>
          <a:p>
            <a:r>
              <a:rPr lang="en-US" dirty="0" smtClean="0"/>
              <a:t>Male – Bernalillo County (2011-2016)</a:t>
            </a:r>
            <a:endParaRPr lang="en-US" dirty="0"/>
          </a:p>
        </p:txBody>
      </p:sp>
    </p:spTree>
    <p:extLst>
      <p:ext uri="{BB962C8B-B14F-4D97-AF65-F5344CB8AC3E}">
        <p14:creationId xmlns:p14="http://schemas.microsoft.com/office/powerpoint/2010/main" val="208842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12192000" cy="5375564"/>
          </a:xfrm>
          <a:prstGeom prst="rect">
            <a:avLst/>
          </a:prstGeom>
          <a:noFill/>
          <a:ln>
            <a:noFill/>
          </a:ln>
        </p:spPr>
      </p:pic>
      <p:sp>
        <p:nvSpPr>
          <p:cNvPr id="5" name="TextBox 4"/>
          <p:cNvSpPr txBox="1"/>
          <p:nvPr/>
        </p:nvSpPr>
        <p:spPr>
          <a:xfrm>
            <a:off x="4121727" y="193964"/>
            <a:ext cx="3948545" cy="369332"/>
          </a:xfrm>
          <a:prstGeom prst="rect">
            <a:avLst/>
          </a:prstGeom>
          <a:noFill/>
        </p:spPr>
        <p:txBody>
          <a:bodyPr wrap="square" rtlCol="0">
            <a:spAutoFit/>
          </a:bodyPr>
          <a:lstStyle/>
          <a:p>
            <a:r>
              <a:rPr lang="en-US" dirty="0" smtClean="0"/>
              <a:t>Male – Bernalillo County (2011-2016)</a:t>
            </a:r>
            <a:endParaRPr lang="en-US" dirty="0"/>
          </a:p>
        </p:txBody>
      </p:sp>
    </p:spTree>
    <p:extLst>
      <p:ext uri="{BB962C8B-B14F-4D97-AF65-F5344CB8AC3E}">
        <p14:creationId xmlns:p14="http://schemas.microsoft.com/office/powerpoint/2010/main" val="285473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extBox 3"/>
          <p:cNvSpPr txBox="1"/>
          <p:nvPr/>
        </p:nvSpPr>
        <p:spPr>
          <a:xfrm>
            <a:off x="4530436" y="193964"/>
            <a:ext cx="3311237" cy="646331"/>
          </a:xfrm>
          <a:prstGeom prst="rect">
            <a:avLst/>
          </a:prstGeom>
          <a:noFill/>
        </p:spPr>
        <p:txBody>
          <a:bodyPr wrap="square" rtlCol="0">
            <a:spAutoFit/>
          </a:bodyPr>
          <a:lstStyle/>
          <a:p>
            <a:r>
              <a:rPr lang="en-US" dirty="0" smtClean="0"/>
              <a:t>Female Overdose Deaths by Age Bernalillo County (2010-2014)</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163782"/>
            <a:ext cx="12192000" cy="4918363"/>
          </a:xfrm>
          <a:prstGeom prst="rect">
            <a:avLst/>
          </a:prstGeom>
          <a:noFill/>
          <a:ln>
            <a:noFill/>
          </a:ln>
        </p:spPr>
      </p:pic>
    </p:spTree>
    <p:extLst>
      <p:ext uri="{BB962C8B-B14F-4D97-AF65-F5344CB8AC3E}">
        <p14:creationId xmlns:p14="http://schemas.microsoft.com/office/powerpoint/2010/main" val="33813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extBox 3"/>
          <p:cNvSpPr txBox="1"/>
          <p:nvPr/>
        </p:nvSpPr>
        <p:spPr>
          <a:xfrm>
            <a:off x="4530436" y="193964"/>
            <a:ext cx="3311237" cy="646331"/>
          </a:xfrm>
          <a:prstGeom prst="rect">
            <a:avLst/>
          </a:prstGeom>
          <a:noFill/>
        </p:spPr>
        <p:txBody>
          <a:bodyPr wrap="square" rtlCol="0">
            <a:spAutoFit/>
          </a:bodyPr>
          <a:lstStyle/>
          <a:p>
            <a:r>
              <a:rPr lang="en-US" dirty="0" smtClean="0"/>
              <a:t>Male Overdose Deaths by Age Bernalillo County (2010-2014)</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149926"/>
            <a:ext cx="12192000" cy="4946073"/>
          </a:xfrm>
          <a:prstGeom prst="rect">
            <a:avLst/>
          </a:prstGeom>
          <a:noFill/>
          <a:ln>
            <a:noFill/>
          </a:ln>
        </p:spPr>
      </p:pic>
    </p:spTree>
    <p:extLst>
      <p:ext uri="{BB962C8B-B14F-4D97-AF65-F5344CB8AC3E}">
        <p14:creationId xmlns:p14="http://schemas.microsoft.com/office/powerpoint/2010/main" val="384931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extBox 3"/>
          <p:cNvSpPr txBox="1"/>
          <p:nvPr/>
        </p:nvSpPr>
        <p:spPr>
          <a:xfrm>
            <a:off x="4530436" y="193964"/>
            <a:ext cx="3435928" cy="646331"/>
          </a:xfrm>
          <a:prstGeom prst="rect">
            <a:avLst/>
          </a:prstGeom>
          <a:noFill/>
        </p:spPr>
        <p:txBody>
          <a:bodyPr wrap="square" rtlCol="0">
            <a:spAutoFit/>
          </a:bodyPr>
          <a:lstStyle/>
          <a:p>
            <a:r>
              <a:rPr lang="en-US" dirty="0" smtClean="0"/>
              <a:t>White Male Overdose Deaths by Age Bernalillo County (2010-2014)</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080655"/>
            <a:ext cx="12192000" cy="5043054"/>
          </a:xfrm>
          <a:prstGeom prst="rect">
            <a:avLst/>
          </a:prstGeom>
          <a:noFill/>
          <a:ln>
            <a:noFill/>
          </a:ln>
        </p:spPr>
      </p:pic>
    </p:spTree>
    <p:extLst>
      <p:ext uri="{BB962C8B-B14F-4D97-AF65-F5344CB8AC3E}">
        <p14:creationId xmlns:p14="http://schemas.microsoft.com/office/powerpoint/2010/main" val="74279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080655"/>
            <a:ext cx="12192000" cy="5098472"/>
          </a:xfrm>
          <a:prstGeom prst="rect">
            <a:avLst/>
          </a:prstGeom>
          <a:noFill/>
          <a:ln>
            <a:noFill/>
          </a:ln>
        </p:spPr>
      </p:pic>
      <p:sp>
        <p:nvSpPr>
          <p:cNvPr id="5" name="TextBox 4"/>
          <p:cNvSpPr txBox="1"/>
          <p:nvPr/>
        </p:nvSpPr>
        <p:spPr>
          <a:xfrm>
            <a:off x="4530436" y="193964"/>
            <a:ext cx="3532909" cy="646331"/>
          </a:xfrm>
          <a:prstGeom prst="rect">
            <a:avLst/>
          </a:prstGeom>
          <a:noFill/>
        </p:spPr>
        <p:txBody>
          <a:bodyPr wrap="square" rtlCol="0">
            <a:spAutoFit/>
          </a:bodyPr>
          <a:lstStyle/>
          <a:p>
            <a:r>
              <a:rPr lang="en-US" dirty="0" smtClean="0"/>
              <a:t>Hispanic Male Overdose Deaths by Age Bernalillo County (2010-2014)</a:t>
            </a:r>
            <a:endParaRPr lang="en-US" dirty="0"/>
          </a:p>
        </p:txBody>
      </p:sp>
    </p:spTree>
    <p:extLst>
      <p:ext uri="{BB962C8B-B14F-4D97-AF65-F5344CB8AC3E}">
        <p14:creationId xmlns:p14="http://schemas.microsoft.com/office/powerpoint/2010/main" val="175151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025237"/>
            <a:ext cx="12192000" cy="5084618"/>
          </a:xfrm>
          <a:prstGeom prst="rect">
            <a:avLst/>
          </a:prstGeom>
          <a:noFill/>
          <a:ln>
            <a:noFill/>
          </a:ln>
        </p:spPr>
      </p:pic>
      <p:sp>
        <p:nvSpPr>
          <p:cNvPr id="5" name="TextBox 4"/>
          <p:cNvSpPr txBox="1"/>
          <p:nvPr/>
        </p:nvSpPr>
        <p:spPr>
          <a:xfrm>
            <a:off x="4530436" y="193964"/>
            <a:ext cx="3532909" cy="646331"/>
          </a:xfrm>
          <a:prstGeom prst="rect">
            <a:avLst/>
          </a:prstGeom>
          <a:noFill/>
        </p:spPr>
        <p:txBody>
          <a:bodyPr wrap="square" rtlCol="0">
            <a:spAutoFit/>
          </a:bodyPr>
          <a:lstStyle/>
          <a:p>
            <a:r>
              <a:rPr lang="en-US" dirty="0" smtClean="0"/>
              <a:t>White Female Overdose Deaths by Age Bernalillo County (2010-2014)</a:t>
            </a:r>
            <a:endParaRPr lang="en-US" dirty="0"/>
          </a:p>
        </p:txBody>
      </p:sp>
    </p:spTree>
    <p:extLst>
      <p:ext uri="{BB962C8B-B14F-4D97-AF65-F5344CB8AC3E}">
        <p14:creationId xmlns:p14="http://schemas.microsoft.com/office/powerpoint/2010/main" val="279750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122217"/>
            <a:ext cx="12192000" cy="4987637"/>
          </a:xfrm>
          <a:prstGeom prst="rect">
            <a:avLst/>
          </a:prstGeom>
          <a:noFill/>
          <a:ln>
            <a:noFill/>
          </a:ln>
        </p:spPr>
      </p:pic>
      <p:sp>
        <p:nvSpPr>
          <p:cNvPr id="5" name="TextBox 4"/>
          <p:cNvSpPr txBox="1"/>
          <p:nvPr/>
        </p:nvSpPr>
        <p:spPr>
          <a:xfrm>
            <a:off x="4530436" y="193964"/>
            <a:ext cx="3726873" cy="646331"/>
          </a:xfrm>
          <a:prstGeom prst="rect">
            <a:avLst/>
          </a:prstGeom>
          <a:noFill/>
        </p:spPr>
        <p:txBody>
          <a:bodyPr wrap="square" rtlCol="0">
            <a:spAutoFit/>
          </a:bodyPr>
          <a:lstStyle/>
          <a:p>
            <a:r>
              <a:rPr lang="en-US" dirty="0" smtClean="0"/>
              <a:t>Hispanic Female Overdose Deaths by Age Bernalillo County (2010-2014)</a:t>
            </a:r>
            <a:endParaRPr lang="en-US" dirty="0"/>
          </a:p>
        </p:txBody>
      </p:sp>
    </p:spTree>
    <p:extLst>
      <p:ext uri="{BB962C8B-B14F-4D97-AF65-F5344CB8AC3E}">
        <p14:creationId xmlns:p14="http://schemas.microsoft.com/office/powerpoint/2010/main" val="299437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title="Emergency Department Visits by Race/Ethnicity 2011-2015 Bernalillo County"/>
          <p:cNvGraphicFramePr>
            <a:graphicFrameLocks/>
          </p:cNvGraphicFramePr>
          <p:nvPr>
            <p:extLst>
              <p:ext uri="{D42A27DB-BD31-4B8C-83A1-F6EECF244321}">
                <p14:modId xmlns:p14="http://schemas.microsoft.com/office/powerpoint/2010/main" val="559776171"/>
              </p:ext>
            </p:extLst>
          </p:nvPr>
        </p:nvGraphicFramePr>
        <p:xfrm>
          <a:off x="1" y="360218"/>
          <a:ext cx="12192000" cy="57357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50728" y="1330037"/>
            <a:ext cx="706582" cy="369332"/>
          </a:xfrm>
          <a:prstGeom prst="rect">
            <a:avLst/>
          </a:prstGeom>
          <a:noFill/>
        </p:spPr>
        <p:txBody>
          <a:bodyPr wrap="square" rtlCol="0">
            <a:spAutoFit/>
          </a:bodyPr>
          <a:lstStyle/>
          <a:p>
            <a:r>
              <a:rPr lang="en-US" dirty="0" smtClean="0"/>
              <a:t>2,268</a:t>
            </a:r>
            <a:endParaRPr lang="en-US" dirty="0"/>
          </a:p>
        </p:txBody>
      </p:sp>
      <p:sp>
        <p:nvSpPr>
          <p:cNvPr id="6" name="TextBox 5"/>
          <p:cNvSpPr txBox="1"/>
          <p:nvPr/>
        </p:nvSpPr>
        <p:spPr>
          <a:xfrm>
            <a:off x="7329055" y="2484522"/>
            <a:ext cx="581890" cy="369332"/>
          </a:xfrm>
          <a:prstGeom prst="rect">
            <a:avLst/>
          </a:prstGeom>
          <a:noFill/>
        </p:spPr>
        <p:txBody>
          <a:bodyPr wrap="square" rtlCol="0">
            <a:spAutoFit/>
          </a:bodyPr>
          <a:lstStyle/>
          <a:p>
            <a:r>
              <a:rPr lang="en-US" dirty="0" smtClean="0"/>
              <a:t>917</a:t>
            </a:r>
            <a:endParaRPr lang="en-US" dirty="0"/>
          </a:p>
        </p:txBody>
      </p:sp>
      <p:sp>
        <p:nvSpPr>
          <p:cNvPr id="7" name="TextBox 6"/>
          <p:cNvSpPr txBox="1"/>
          <p:nvPr/>
        </p:nvSpPr>
        <p:spPr>
          <a:xfrm>
            <a:off x="6802582" y="3241964"/>
            <a:ext cx="526473" cy="369332"/>
          </a:xfrm>
          <a:prstGeom prst="rect">
            <a:avLst/>
          </a:prstGeom>
          <a:noFill/>
        </p:spPr>
        <p:txBody>
          <a:bodyPr wrap="square" rtlCol="0">
            <a:spAutoFit/>
          </a:bodyPr>
          <a:lstStyle/>
          <a:p>
            <a:r>
              <a:rPr lang="en-US" dirty="0" smtClean="0"/>
              <a:t>617</a:t>
            </a:r>
            <a:endParaRPr lang="en-US" dirty="0"/>
          </a:p>
        </p:txBody>
      </p:sp>
      <p:sp>
        <p:nvSpPr>
          <p:cNvPr id="8" name="TextBox 7"/>
          <p:cNvSpPr txBox="1"/>
          <p:nvPr/>
        </p:nvSpPr>
        <p:spPr>
          <a:xfrm>
            <a:off x="5860473" y="4405745"/>
            <a:ext cx="637309" cy="369332"/>
          </a:xfrm>
          <a:prstGeom prst="rect">
            <a:avLst/>
          </a:prstGeom>
          <a:noFill/>
        </p:spPr>
        <p:txBody>
          <a:bodyPr wrap="square" rtlCol="0">
            <a:spAutoFit/>
          </a:bodyPr>
          <a:lstStyle/>
          <a:p>
            <a:r>
              <a:rPr lang="en-US" dirty="0" smtClean="0"/>
              <a:t>43</a:t>
            </a:r>
            <a:endParaRPr lang="en-US" dirty="0"/>
          </a:p>
        </p:txBody>
      </p:sp>
      <p:sp>
        <p:nvSpPr>
          <p:cNvPr id="9" name="TextBox 8"/>
          <p:cNvSpPr txBox="1"/>
          <p:nvPr/>
        </p:nvSpPr>
        <p:spPr>
          <a:xfrm>
            <a:off x="5167745" y="5001491"/>
            <a:ext cx="498764" cy="369332"/>
          </a:xfrm>
          <a:prstGeom prst="rect">
            <a:avLst/>
          </a:prstGeom>
          <a:noFill/>
        </p:spPr>
        <p:txBody>
          <a:bodyPr wrap="square" rtlCol="0">
            <a:spAutoFit/>
          </a:bodyPr>
          <a:lstStyle/>
          <a:p>
            <a:r>
              <a:rPr lang="en-US" dirty="0" smtClean="0"/>
              <a:t>81</a:t>
            </a:r>
            <a:endParaRPr lang="en-US" dirty="0"/>
          </a:p>
        </p:txBody>
      </p:sp>
    </p:spTree>
    <p:extLst>
      <p:ext uri="{BB962C8B-B14F-4D97-AF65-F5344CB8AC3E}">
        <p14:creationId xmlns:p14="http://schemas.microsoft.com/office/powerpoint/2010/main" val="1941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4631534" y="2940050"/>
            <a:ext cx="2438400" cy="904875"/>
          </a:xfrm>
          <a:prstGeom prst="rect">
            <a:avLst/>
          </a:prstGeom>
          <a:solidFill>
            <a:srgbClr val="C0504D"/>
          </a:solidFill>
          <a:ln w="25400">
            <a:solidFill>
              <a:srgbClr val="622423"/>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Black" panose="020B0A04020102020204" pitchFamily="34" charset="0"/>
                <a:ea typeface="MS Mincho"/>
                <a:cs typeface="Arial" panose="020B0604020202020204" pitchFamily="34" charset="0"/>
              </a:rPr>
              <a:t>GOAL</a:t>
            </a:r>
            <a:r>
              <a:rPr kumimoji="0" lang="en-US" altLang="en-US" sz="1100" b="0" i="0" u="none" strike="noStrike" cap="none" normalizeH="0" baseline="0" dirty="0" smtClean="0">
                <a:ln>
                  <a:noFill/>
                </a:ln>
                <a:solidFill>
                  <a:schemeClr val="tx1"/>
                </a:solidFill>
                <a:effectLst/>
                <a:latin typeface="Arial Black" panose="020B0A04020102020204" pitchFamily="34" charset="0"/>
                <a:ea typeface="MS Mincho"/>
                <a:cs typeface="Arial" panose="020B0604020202020204" pitchFamily="34" charset="0"/>
              </a:rPr>
              <a:t> </a:t>
            </a:r>
            <a:r>
              <a:rPr kumimoji="0" lang="en-US" altLang="en-US" sz="11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t/>
            </a:r>
            <a:br>
              <a:rPr kumimoji="0" lang="en-US" altLang="en-US" sz="11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br>
            <a:r>
              <a:rPr kumimoji="0" lang="en-US" altLang="en-US" sz="11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t>Reduce number (or rate) of overdose deaths associated with opioid use in Bernalillo County </a:t>
            </a:r>
            <a:br>
              <a:rPr kumimoji="0" lang="en-US" altLang="en-US" sz="11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br>
            <a:r>
              <a:rPr kumimoji="0" lang="en-US" altLang="en-US" sz="11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t/>
            </a:r>
            <a:br>
              <a:rPr kumimoji="0" lang="en-US" altLang="en-US" sz="11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br>
            <a:r>
              <a:rPr kumimoji="0" lang="en-US" altLang="en-US" sz="11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21"/>
          <p:cNvSpPr txBox="1">
            <a:spLocks noChangeArrowheads="1"/>
          </p:cNvSpPr>
          <p:nvPr/>
        </p:nvSpPr>
        <p:spPr bwMode="auto">
          <a:xfrm>
            <a:off x="654844" y="685800"/>
            <a:ext cx="3219450" cy="1838325"/>
          </a:xfrm>
          <a:prstGeom prst="rect">
            <a:avLst/>
          </a:prstGeom>
          <a:solidFill>
            <a:srgbClr val="9BBB59"/>
          </a:solidFill>
          <a:ln w="25400">
            <a:solidFill>
              <a:srgbClr val="4E612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Black" panose="020B0A04020102020204" pitchFamily="34" charset="0"/>
                <a:ea typeface="MS Mincho"/>
                <a:cs typeface="Arial" panose="020B0604020202020204" pitchFamily="34" charset="0"/>
              </a:rPr>
              <a:t>Prevention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t>PREVENTION is the ultimate strategy to reduce the scourge of drug use and deaths. Initiatives to give kids a healthy start in life pay off in many ways, including reduced likelihood for later drug use. Other preventive strategies include information about drugs and their risks and reducing access to drugs. Reduction of criminal distribution of drugs, curbing excessive or otherwise inappropriate prescribing of painkillers, and proper disposal of unused drugs are other examples of preventive strategies.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13"/>
          <p:cNvSpPr txBox="1">
            <a:spLocks noChangeArrowheads="1"/>
          </p:cNvSpPr>
          <p:nvPr/>
        </p:nvSpPr>
        <p:spPr bwMode="auto">
          <a:xfrm>
            <a:off x="825864" y="3962400"/>
            <a:ext cx="3267075" cy="2085975"/>
          </a:xfrm>
          <a:prstGeom prst="rect">
            <a:avLst/>
          </a:prstGeom>
          <a:solidFill>
            <a:srgbClr val="F79646"/>
          </a:solidFill>
          <a:ln w="25400">
            <a:solidFill>
              <a:srgbClr val="97470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Black" panose="020B0A04020102020204" pitchFamily="34" charset="0"/>
                <a:ea typeface="MS Mincho"/>
                <a:cs typeface="Arial" panose="020B0604020202020204" pitchFamily="34" charset="0"/>
              </a:rPr>
              <a:t>Harm Reduction (Access to Naloxone)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t>HARM REDUCTION means taking steps to reduce risks in persons with opioid use disorder (OUD). By far the most important for saving lives is the distribution and use of naloxone (Narcan</a:t>
            </a:r>
            <a:r>
              <a:rPr kumimoji="0" lang="en-US" altLang="en-US" sz="1000" b="1" i="0" u="none" strike="noStrike" cap="none" normalizeH="0" baseline="30000" dirty="0" smtClean="0">
                <a:ln>
                  <a:noFill/>
                </a:ln>
                <a:solidFill>
                  <a:srgbClr val="000000"/>
                </a:solidFill>
                <a:effectLst/>
                <a:latin typeface="Arial" panose="020B0604020202020204" pitchFamily="34" charset="0"/>
                <a:ea typeface="MS Mincho"/>
                <a:cs typeface="Arial" panose="020B0604020202020204" pitchFamily="34" charset="0"/>
              </a:rPr>
              <a:t>®</a:t>
            </a:r>
            <a:r>
              <a:rPr kumimoji="0" lang="en-US" altLang="en-US" sz="10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t>). Properly administered, naloxone can rapidly and safely reverse an otherwise fatal opioid overdose. A priority for the Opioid Accountability Initiative (OAI) is to increase the distribution of naloxone, trying to make it available where and when it is needed. While naloxone saves lives, It does nothing to treat OUD or otherwise change the situation of the opioid dependent victims. That is where the Treatment Pillar is crucial.</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17"/>
          <p:cNvSpPr txBox="1">
            <a:spLocks noChangeArrowheads="1"/>
          </p:cNvSpPr>
          <p:nvPr/>
        </p:nvSpPr>
        <p:spPr bwMode="auto">
          <a:xfrm>
            <a:off x="7748587" y="685800"/>
            <a:ext cx="3352800" cy="1879600"/>
          </a:xfrm>
          <a:prstGeom prst="rect">
            <a:avLst/>
          </a:prstGeom>
          <a:solidFill>
            <a:srgbClr val="4BACC6"/>
          </a:solidFill>
          <a:ln w="25400">
            <a:solidFill>
              <a:srgbClr val="20586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Black" panose="020B0A04020102020204" pitchFamily="34" charset="0"/>
                <a:ea typeface="MS Mincho"/>
                <a:cs typeface="Arial" panose="020B0604020202020204" pitchFamily="34" charset="0"/>
              </a:rPr>
              <a:t>Treatment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t>Opioid use disorder (OUD) is a treatable chronic disease. Treatment has several important components. Medication assisted treatment (MAT) in conjunction with behavioral health counseling and treatment is the basis of treatment that has been shown to be most effective in saving lives and restoring people to healthful, productive lives. Treatment capacity in terms of numbers of providers able and willing to provide MAT is limited. A major challenge and priority is to build treatment capacity in the county.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22"/>
          <p:cNvSpPr txBox="1">
            <a:spLocks noChangeArrowheads="1"/>
          </p:cNvSpPr>
          <p:nvPr/>
        </p:nvSpPr>
        <p:spPr bwMode="auto">
          <a:xfrm>
            <a:off x="7748587" y="3962400"/>
            <a:ext cx="3133725" cy="2028825"/>
          </a:xfrm>
          <a:prstGeom prst="rect">
            <a:avLst/>
          </a:prstGeom>
          <a:solidFill>
            <a:srgbClr val="8064A2"/>
          </a:solidFill>
          <a:ln w="25400">
            <a:solidFill>
              <a:srgbClr val="3F315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Black" panose="020B0A04020102020204" pitchFamily="34" charset="0"/>
                <a:ea typeface="MS Mincho"/>
                <a:cs typeface="Arial" panose="020B0604020202020204" pitchFamily="34" charset="0"/>
              </a:rPr>
              <a:t>Law Enforcement/Criminal Justice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MS Mincho"/>
                <a:cs typeface="Arial" panose="020B0604020202020204" pitchFamily="34" charset="0"/>
              </a:rPr>
              <a:t>LAW ENFORCEMENT/CRIMINAL JUSTICE/ PUBLIC SAFETY are aspects of a world that engages many people who have opioid drug use behaviors often along with social circumstances that keep many trapped in that world and places them at particular risk of overdose deaths. The strategies that address them are in the first three pillars, especially access to naloxone and access to effective drug treatment along with mental health and social support services.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9" name="Straight Arrow Connector 8"/>
          <p:cNvCxnSpPr>
            <a:cxnSpLocks noChangeShapeType="1"/>
          </p:cNvCxnSpPr>
          <p:nvPr/>
        </p:nvCxnSpPr>
        <p:spPr bwMode="auto">
          <a:xfrm>
            <a:off x="4010025" y="2043689"/>
            <a:ext cx="796902" cy="778886"/>
          </a:xfrm>
          <a:prstGeom prst="straightConnector1">
            <a:avLst/>
          </a:prstGeom>
          <a:noFill/>
          <a:ln w="9525">
            <a:solidFill>
              <a:srgbClr val="000000"/>
            </a:solidFill>
            <a:round/>
            <a:headEn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10" name="Straight Arrow Connector 9"/>
          <p:cNvCxnSpPr>
            <a:cxnSpLocks noChangeShapeType="1"/>
          </p:cNvCxnSpPr>
          <p:nvPr/>
        </p:nvCxnSpPr>
        <p:spPr bwMode="auto">
          <a:xfrm flipH="1">
            <a:off x="6657974" y="2043689"/>
            <a:ext cx="861140" cy="778886"/>
          </a:xfrm>
          <a:prstGeom prst="straightConnector1">
            <a:avLst/>
          </a:prstGeom>
          <a:noFill/>
          <a:ln w="9525">
            <a:solidFill>
              <a:srgbClr val="000000"/>
            </a:solidFill>
            <a:round/>
            <a:headEn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11" name="Straight Arrow Connector 10"/>
          <p:cNvCxnSpPr>
            <a:cxnSpLocks noChangeShapeType="1"/>
          </p:cNvCxnSpPr>
          <p:nvPr/>
        </p:nvCxnSpPr>
        <p:spPr bwMode="auto">
          <a:xfrm flipV="1">
            <a:off x="4301840" y="3962400"/>
            <a:ext cx="659388" cy="817419"/>
          </a:xfrm>
          <a:prstGeom prst="straightConnector1">
            <a:avLst/>
          </a:prstGeom>
          <a:noFill/>
          <a:ln w="9525">
            <a:solidFill>
              <a:srgbClr val="000000"/>
            </a:solidFill>
            <a:round/>
            <a:headEn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cxnSp>
        <p:nvCxnSpPr>
          <p:cNvPr id="12" name="Straight Arrow Connector 11"/>
          <p:cNvCxnSpPr>
            <a:cxnSpLocks noChangeShapeType="1"/>
          </p:cNvCxnSpPr>
          <p:nvPr/>
        </p:nvCxnSpPr>
        <p:spPr bwMode="auto">
          <a:xfrm flipH="1" flipV="1">
            <a:off x="6762968" y="3876040"/>
            <a:ext cx="763196" cy="903778"/>
          </a:xfrm>
          <a:prstGeom prst="straightConnector1">
            <a:avLst/>
          </a:prstGeom>
          <a:noFill/>
          <a:ln w="9525">
            <a:solidFill>
              <a:srgbClr val="000000"/>
            </a:solidFill>
            <a:round/>
            <a:headEnd/>
            <a:tailEnd type="triangle" w="med" len="med"/>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noFill/>
              </a14:hiddenFill>
            </a:ext>
          </a:extLst>
        </p:spPr>
      </p:cxnSp>
      <p:sp>
        <p:nvSpPr>
          <p:cNvPr id="14"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9"/>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ea typeface="MS Mincho"/>
                <a:cs typeface="Arial" panose="020B0604020202020204" pitchFamily="34" charset="0"/>
              </a:rPr>
              <a:t/>
            </a:r>
            <a:br>
              <a:rPr kumimoji="0" lang="en-US" altLang="en-US" sz="1400" b="1" i="0" u="none" strike="noStrike" cap="none" normalizeH="0" baseline="0" smtClean="0">
                <a:ln>
                  <a:noFill/>
                </a:ln>
                <a:solidFill>
                  <a:schemeClr val="tx1"/>
                </a:solidFill>
                <a:effectLst/>
                <a:latin typeface="Arial" panose="020B0604020202020204" pitchFamily="34" charset="0"/>
                <a:ea typeface="MS Mincho"/>
                <a:cs typeface="Arial" panose="020B0604020202020204" pitchFamily="34" charset="0"/>
              </a:rPr>
            </a:b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137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570911758"/>
              </p:ext>
            </p:extLst>
          </p:nvPr>
        </p:nvGraphicFramePr>
        <p:xfrm>
          <a:off x="0" y="429491"/>
          <a:ext cx="12192000" cy="57219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070764" y="4835236"/>
            <a:ext cx="595745" cy="369332"/>
          </a:xfrm>
          <a:prstGeom prst="rect">
            <a:avLst/>
          </a:prstGeom>
          <a:noFill/>
        </p:spPr>
        <p:txBody>
          <a:bodyPr wrap="square" rtlCol="0">
            <a:spAutoFit/>
          </a:bodyPr>
          <a:lstStyle/>
          <a:p>
            <a:r>
              <a:rPr lang="en-US" dirty="0" smtClean="0"/>
              <a:t>56.6</a:t>
            </a:r>
            <a:endParaRPr lang="en-US" dirty="0"/>
          </a:p>
        </p:txBody>
      </p:sp>
      <p:sp>
        <p:nvSpPr>
          <p:cNvPr id="9" name="TextBox 8"/>
          <p:cNvSpPr txBox="1"/>
          <p:nvPr/>
        </p:nvSpPr>
        <p:spPr>
          <a:xfrm>
            <a:off x="5985162" y="4128654"/>
            <a:ext cx="623455" cy="369332"/>
          </a:xfrm>
          <a:prstGeom prst="rect">
            <a:avLst/>
          </a:prstGeom>
          <a:noFill/>
        </p:spPr>
        <p:txBody>
          <a:bodyPr wrap="square" rtlCol="0">
            <a:spAutoFit/>
          </a:bodyPr>
          <a:lstStyle/>
          <a:p>
            <a:r>
              <a:rPr lang="en-US" dirty="0" smtClean="0"/>
              <a:t>47.1</a:t>
            </a:r>
            <a:endParaRPr lang="en-US" dirty="0"/>
          </a:p>
        </p:txBody>
      </p:sp>
      <p:sp>
        <p:nvSpPr>
          <p:cNvPr id="10" name="TextBox 9"/>
          <p:cNvSpPr txBox="1"/>
          <p:nvPr/>
        </p:nvSpPr>
        <p:spPr>
          <a:xfrm>
            <a:off x="6386945" y="2438400"/>
            <a:ext cx="581891" cy="369332"/>
          </a:xfrm>
          <a:prstGeom prst="rect">
            <a:avLst/>
          </a:prstGeom>
          <a:noFill/>
        </p:spPr>
        <p:txBody>
          <a:bodyPr wrap="square" rtlCol="0">
            <a:spAutoFit/>
          </a:bodyPr>
          <a:lstStyle/>
          <a:p>
            <a:r>
              <a:rPr lang="en-US" dirty="0" smtClean="0"/>
              <a:t>54.1</a:t>
            </a:r>
            <a:endParaRPr lang="en-US" dirty="0"/>
          </a:p>
        </p:txBody>
      </p:sp>
      <p:sp>
        <p:nvSpPr>
          <p:cNvPr id="11" name="TextBox 10"/>
          <p:cNvSpPr txBox="1"/>
          <p:nvPr/>
        </p:nvSpPr>
        <p:spPr>
          <a:xfrm>
            <a:off x="7148946" y="3435927"/>
            <a:ext cx="623455" cy="369332"/>
          </a:xfrm>
          <a:prstGeom prst="rect">
            <a:avLst/>
          </a:prstGeom>
          <a:noFill/>
        </p:spPr>
        <p:txBody>
          <a:bodyPr wrap="square" rtlCol="0">
            <a:spAutoFit/>
          </a:bodyPr>
          <a:lstStyle/>
          <a:p>
            <a:r>
              <a:rPr lang="en-US" dirty="0" smtClean="0"/>
              <a:t>37.4</a:t>
            </a:r>
            <a:endParaRPr lang="en-US" dirty="0"/>
          </a:p>
        </p:txBody>
      </p:sp>
      <p:sp>
        <p:nvSpPr>
          <p:cNvPr id="12" name="TextBox 11"/>
          <p:cNvSpPr txBox="1"/>
          <p:nvPr/>
        </p:nvSpPr>
        <p:spPr>
          <a:xfrm>
            <a:off x="7259783" y="1748043"/>
            <a:ext cx="623455" cy="369332"/>
          </a:xfrm>
          <a:prstGeom prst="rect">
            <a:avLst/>
          </a:prstGeom>
          <a:noFill/>
        </p:spPr>
        <p:txBody>
          <a:bodyPr wrap="square" rtlCol="0">
            <a:spAutoFit/>
          </a:bodyPr>
          <a:lstStyle/>
          <a:p>
            <a:r>
              <a:rPr lang="en-US" dirty="0" smtClean="0"/>
              <a:t>65.5</a:t>
            </a:r>
            <a:endParaRPr lang="en-US" dirty="0"/>
          </a:p>
        </p:txBody>
      </p:sp>
      <p:sp>
        <p:nvSpPr>
          <p:cNvPr id="13" name="TextBox 12"/>
          <p:cNvSpPr txBox="1"/>
          <p:nvPr/>
        </p:nvSpPr>
        <p:spPr>
          <a:xfrm>
            <a:off x="7772401" y="904101"/>
            <a:ext cx="789709" cy="369332"/>
          </a:xfrm>
          <a:prstGeom prst="rect">
            <a:avLst/>
          </a:prstGeom>
          <a:noFill/>
        </p:spPr>
        <p:txBody>
          <a:bodyPr wrap="square" rtlCol="0">
            <a:spAutoFit/>
          </a:bodyPr>
          <a:lstStyle/>
          <a:p>
            <a:r>
              <a:rPr lang="en-US" dirty="0" smtClean="0"/>
              <a:t>67.1</a:t>
            </a:r>
            <a:endParaRPr lang="en-US" dirty="0"/>
          </a:p>
        </p:txBody>
      </p:sp>
    </p:spTree>
    <p:extLst>
      <p:ext uri="{BB962C8B-B14F-4D97-AF65-F5344CB8AC3E}">
        <p14:creationId xmlns:p14="http://schemas.microsoft.com/office/powerpoint/2010/main" val="189513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F997C3-8CA1-40AB-92E2-C3770E493FF4}"/>
              </a:ext>
            </a:extLst>
          </p:cNvPr>
          <p:cNvPicPr>
            <a:picLocks noChangeAspect="1"/>
          </p:cNvPicPr>
          <p:nvPr/>
        </p:nvPicPr>
        <p:blipFill>
          <a:blip r:embed="rId2"/>
          <a:stretch>
            <a:fillRect/>
          </a:stretch>
        </p:blipFill>
        <p:spPr>
          <a:xfrm>
            <a:off x="1928812" y="372388"/>
            <a:ext cx="6505575" cy="6050884"/>
          </a:xfrm>
          <a:prstGeom prst="rect">
            <a:avLst/>
          </a:prstGeom>
        </p:spPr>
      </p:pic>
      <p:pic>
        <p:nvPicPr>
          <p:cNvPr id="5" name="Picture 4">
            <a:extLst>
              <a:ext uri="{FF2B5EF4-FFF2-40B4-BE49-F238E27FC236}">
                <a16:creationId xmlns:a16="http://schemas.microsoft.com/office/drawing/2014/main" id="{05B49F4E-322D-4976-B087-0D276FFB5FBB}"/>
              </a:ext>
            </a:extLst>
          </p:cNvPr>
          <p:cNvPicPr>
            <a:picLocks noChangeAspect="1"/>
          </p:cNvPicPr>
          <p:nvPr/>
        </p:nvPicPr>
        <p:blipFill>
          <a:blip r:embed="rId3"/>
          <a:stretch>
            <a:fillRect/>
          </a:stretch>
        </p:blipFill>
        <p:spPr>
          <a:xfrm>
            <a:off x="2868706" y="5111395"/>
            <a:ext cx="2178423" cy="1649845"/>
          </a:xfrm>
          <a:prstGeom prst="rect">
            <a:avLst/>
          </a:prstGeom>
          <a:ln w="38100">
            <a:solidFill>
              <a:schemeClr val="tx1"/>
            </a:solidFill>
          </a:ln>
        </p:spPr>
      </p:pic>
      <p:sp>
        <p:nvSpPr>
          <p:cNvPr id="7" name="Speech Bubble: Rectangle with Corners Rounded 6">
            <a:extLst>
              <a:ext uri="{FF2B5EF4-FFF2-40B4-BE49-F238E27FC236}">
                <a16:creationId xmlns:a16="http://schemas.microsoft.com/office/drawing/2014/main" id="{B5CC58D4-DE35-4F9E-9C30-EEB3C3E2F130}"/>
              </a:ext>
            </a:extLst>
          </p:cNvPr>
          <p:cNvSpPr/>
          <p:nvPr/>
        </p:nvSpPr>
        <p:spPr>
          <a:xfrm>
            <a:off x="62754" y="789691"/>
            <a:ext cx="1906174" cy="1230533"/>
          </a:xfrm>
          <a:prstGeom prst="wedgeRoundRectCallout">
            <a:avLst>
              <a:gd name="adj1" fmla="val 169989"/>
              <a:gd name="adj2" fmla="val 103976"/>
              <a:gd name="adj3" fmla="val 16667"/>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bg1"/>
                </a:solidFill>
              </a:rPr>
              <a:t>8 – Lomas Broadway</a:t>
            </a:r>
          </a:p>
          <a:p>
            <a:r>
              <a:rPr lang="en-US" sz="1400" b="1" dirty="0">
                <a:solidFill>
                  <a:schemeClr val="bg1"/>
                </a:solidFill>
              </a:rPr>
              <a:t>Rate: 65.6</a:t>
            </a:r>
          </a:p>
          <a:p>
            <a:r>
              <a:rPr lang="en-US" sz="1400" b="1" dirty="0">
                <a:solidFill>
                  <a:schemeClr val="bg1"/>
                </a:solidFill>
              </a:rPr>
              <a:t># Deaths: 69</a:t>
            </a:r>
          </a:p>
          <a:p>
            <a:r>
              <a:rPr lang="en-US" sz="1400" b="1" dirty="0">
                <a:solidFill>
                  <a:schemeClr val="bg1"/>
                </a:solidFill>
              </a:rPr>
              <a:t>Pop: 102,664</a:t>
            </a:r>
            <a:endParaRPr lang="en-US" dirty="0">
              <a:solidFill>
                <a:schemeClr val="bg1"/>
              </a:solidFill>
            </a:endParaRPr>
          </a:p>
        </p:txBody>
      </p:sp>
      <p:sp>
        <p:nvSpPr>
          <p:cNvPr id="8" name="Speech Bubble: Rectangle with Corners Rounded 7">
            <a:extLst>
              <a:ext uri="{FF2B5EF4-FFF2-40B4-BE49-F238E27FC236}">
                <a16:creationId xmlns:a16="http://schemas.microsoft.com/office/drawing/2014/main" id="{8C5E3DC6-845B-40AE-A37C-C74095645DB0}"/>
              </a:ext>
            </a:extLst>
          </p:cNvPr>
          <p:cNvSpPr/>
          <p:nvPr/>
        </p:nvSpPr>
        <p:spPr>
          <a:xfrm>
            <a:off x="8588593" y="5353728"/>
            <a:ext cx="1814514" cy="982134"/>
          </a:xfrm>
          <a:prstGeom prst="wedgeRoundRectCallout">
            <a:avLst>
              <a:gd name="adj1" fmla="val -188765"/>
              <a:gd name="adj2" fmla="val -265715"/>
              <a:gd name="adj3" fmla="val 16667"/>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1 – Central Penn</a:t>
            </a:r>
          </a:p>
          <a:p>
            <a:r>
              <a:rPr lang="en-US" sz="1400" b="1" dirty="0">
                <a:solidFill>
                  <a:schemeClr val="bg1"/>
                </a:solidFill>
              </a:rPr>
              <a:t>Rate: 57</a:t>
            </a:r>
          </a:p>
          <a:p>
            <a:r>
              <a:rPr lang="en-US" sz="1400" b="1" dirty="0">
                <a:solidFill>
                  <a:schemeClr val="bg1"/>
                </a:solidFill>
              </a:rPr>
              <a:t># Deaths: 77</a:t>
            </a:r>
          </a:p>
          <a:p>
            <a:r>
              <a:rPr lang="en-US" sz="1400" b="1" dirty="0">
                <a:solidFill>
                  <a:schemeClr val="bg1"/>
                </a:solidFill>
              </a:rPr>
              <a:t>Pop: 138,145</a:t>
            </a:r>
            <a:endParaRPr lang="en-US" dirty="0">
              <a:solidFill>
                <a:schemeClr val="bg1"/>
              </a:solidFill>
            </a:endParaRPr>
          </a:p>
        </p:txBody>
      </p:sp>
      <p:sp>
        <p:nvSpPr>
          <p:cNvPr id="9" name="Speech Bubble: Rectangle with Corners Rounded 8">
            <a:extLst>
              <a:ext uri="{FF2B5EF4-FFF2-40B4-BE49-F238E27FC236}">
                <a16:creationId xmlns:a16="http://schemas.microsoft.com/office/drawing/2014/main" id="{4D938BCA-DA67-4990-9976-01E03E7C6619}"/>
              </a:ext>
            </a:extLst>
          </p:cNvPr>
          <p:cNvSpPr/>
          <p:nvPr/>
        </p:nvSpPr>
        <p:spPr>
          <a:xfrm>
            <a:off x="284753" y="4731320"/>
            <a:ext cx="1857265" cy="1115298"/>
          </a:xfrm>
          <a:prstGeom prst="wedgeRoundRectCallout">
            <a:avLst>
              <a:gd name="adj1" fmla="val 134393"/>
              <a:gd name="adj2" fmla="val -74682"/>
              <a:gd name="adj3" fmla="val 16667"/>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endParaRPr lang="en-US" sz="1400" b="1" dirty="0">
              <a:solidFill>
                <a:schemeClr val="tx1"/>
              </a:solidFill>
            </a:endParaRPr>
          </a:p>
          <a:p>
            <a:r>
              <a:rPr lang="en-US" sz="1400" b="1" dirty="0">
                <a:solidFill>
                  <a:schemeClr val="bg1"/>
                </a:solidFill>
              </a:rPr>
              <a:t>10 – Isleta Gun Club</a:t>
            </a:r>
          </a:p>
          <a:p>
            <a:r>
              <a:rPr lang="en-US" sz="1400" b="1" dirty="0">
                <a:solidFill>
                  <a:schemeClr val="bg1"/>
                </a:solidFill>
              </a:rPr>
              <a:t>Rate: 41.1</a:t>
            </a:r>
          </a:p>
          <a:p>
            <a:r>
              <a:rPr lang="en-US" sz="1400" b="1" dirty="0">
                <a:solidFill>
                  <a:schemeClr val="bg1"/>
                </a:solidFill>
              </a:rPr>
              <a:t># Deaths: 27</a:t>
            </a:r>
          </a:p>
          <a:p>
            <a:r>
              <a:rPr lang="en-US" sz="1400" b="1" dirty="0">
                <a:solidFill>
                  <a:schemeClr val="bg1"/>
                </a:solidFill>
              </a:rPr>
              <a:t>Pop: 68,910</a:t>
            </a:r>
          </a:p>
          <a:p>
            <a:endParaRPr lang="en-US" sz="1400" dirty="0"/>
          </a:p>
          <a:p>
            <a:pPr algn="ctr"/>
            <a:endParaRPr lang="en-US" dirty="0"/>
          </a:p>
        </p:txBody>
      </p:sp>
      <p:sp>
        <p:nvSpPr>
          <p:cNvPr id="10" name="Speech Bubble: Rectangle with Corners Rounded 9">
            <a:extLst>
              <a:ext uri="{FF2B5EF4-FFF2-40B4-BE49-F238E27FC236}">
                <a16:creationId xmlns:a16="http://schemas.microsoft.com/office/drawing/2014/main" id="{EDC88E8D-5E21-4718-8664-F2EF9AFEAE78}"/>
              </a:ext>
            </a:extLst>
          </p:cNvPr>
          <p:cNvSpPr/>
          <p:nvPr/>
        </p:nvSpPr>
        <p:spPr>
          <a:xfrm>
            <a:off x="5381954" y="4181781"/>
            <a:ext cx="1974810" cy="1149979"/>
          </a:xfrm>
          <a:prstGeom prst="wedgeRoundRectCallout">
            <a:avLst>
              <a:gd name="adj1" fmla="val -74317"/>
              <a:gd name="adj2" fmla="val -11561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6 – Gibson University</a:t>
            </a:r>
          </a:p>
          <a:p>
            <a:r>
              <a:rPr lang="en-US" sz="1400" b="1" dirty="0">
                <a:solidFill>
                  <a:schemeClr val="tx1"/>
                </a:solidFill>
              </a:rPr>
              <a:t>Rate: 38.9</a:t>
            </a:r>
          </a:p>
          <a:p>
            <a:r>
              <a:rPr lang="en-US" sz="1400" b="1" dirty="0">
                <a:solidFill>
                  <a:schemeClr val="tx1"/>
                </a:solidFill>
              </a:rPr>
              <a:t># Deaths: 26</a:t>
            </a:r>
          </a:p>
          <a:p>
            <a:r>
              <a:rPr lang="en-US" sz="1400" b="1" dirty="0">
                <a:solidFill>
                  <a:schemeClr val="tx1"/>
                </a:solidFill>
              </a:rPr>
              <a:t>Pop: 64,968</a:t>
            </a:r>
            <a:endParaRPr lang="en-US" dirty="0"/>
          </a:p>
        </p:txBody>
      </p:sp>
      <p:sp>
        <p:nvSpPr>
          <p:cNvPr id="14" name="Speech Bubble: Rectangle with Corners Rounded 13">
            <a:extLst>
              <a:ext uri="{FF2B5EF4-FFF2-40B4-BE49-F238E27FC236}">
                <a16:creationId xmlns:a16="http://schemas.microsoft.com/office/drawing/2014/main" id="{702271A3-F277-49DE-98C6-7A8696C58145}"/>
              </a:ext>
            </a:extLst>
          </p:cNvPr>
          <p:cNvSpPr/>
          <p:nvPr/>
        </p:nvSpPr>
        <p:spPr>
          <a:xfrm>
            <a:off x="284753" y="3397830"/>
            <a:ext cx="1578732" cy="1195628"/>
          </a:xfrm>
          <a:prstGeom prst="wedgeRoundRectCallout">
            <a:avLst>
              <a:gd name="adj1" fmla="val 171911"/>
              <a:gd name="adj2" fmla="val -4208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14 – Arenal Tapia</a:t>
            </a:r>
          </a:p>
          <a:p>
            <a:r>
              <a:rPr lang="en-US" sz="1400" b="1" dirty="0">
                <a:solidFill>
                  <a:schemeClr val="tx1"/>
                </a:solidFill>
              </a:rPr>
              <a:t>Rate: 37.1</a:t>
            </a:r>
          </a:p>
          <a:p>
            <a:r>
              <a:rPr lang="en-US" sz="1400" b="1" dirty="0">
                <a:solidFill>
                  <a:schemeClr val="tx1"/>
                </a:solidFill>
              </a:rPr>
              <a:t># Deaths: 36</a:t>
            </a:r>
          </a:p>
          <a:p>
            <a:r>
              <a:rPr lang="en-US" sz="1400" b="1" dirty="0">
                <a:solidFill>
                  <a:schemeClr val="tx1"/>
                </a:solidFill>
              </a:rPr>
              <a:t>Pop: 98,168</a:t>
            </a:r>
          </a:p>
          <a:p>
            <a:endParaRPr lang="en-US" sz="1400" dirty="0"/>
          </a:p>
          <a:p>
            <a:pPr algn="ctr"/>
            <a:endParaRPr lang="en-US" dirty="0"/>
          </a:p>
        </p:txBody>
      </p:sp>
      <p:sp>
        <p:nvSpPr>
          <p:cNvPr id="15" name="Speech Bubble: Rectangle with Corners Rounded 14">
            <a:extLst>
              <a:ext uri="{FF2B5EF4-FFF2-40B4-BE49-F238E27FC236}">
                <a16:creationId xmlns:a16="http://schemas.microsoft.com/office/drawing/2014/main" id="{A06CFCB0-FE1B-4E25-9D1F-6B25E4490E21}"/>
              </a:ext>
            </a:extLst>
          </p:cNvPr>
          <p:cNvSpPr/>
          <p:nvPr/>
        </p:nvSpPr>
        <p:spPr>
          <a:xfrm>
            <a:off x="168197" y="2148673"/>
            <a:ext cx="1695288" cy="1170921"/>
          </a:xfrm>
          <a:prstGeom prst="wedgeRoundRectCallout">
            <a:avLst>
              <a:gd name="adj1" fmla="val 161632"/>
              <a:gd name="adj2" fmla="val 72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15 – Central Coors</a:t>
            </a:r>
          </a:p>
          <a:p>
            <a:r>
              <a:rPr lang="en-US" sz="1400" b="1" dirty="0">
                <a:solidFill>
                  <a:schemeClr val="tx1"/>
                </a:solidFill>
              </a:rPr>
              <a:t>Rate: 37.9</a:t>
            </a:r>
          </a:p>
          <a:p>
            <a:r>
              <a:rPr lang="en-US" sz="1400" b="1" dirty="0">
                <a:solidFill>
                  <a:schemeClr val="tx1"/>
                </a:solidFill>
              </a:rPr>
              <a:t># Deaths: 41</a:t>
            </a:r>
          </a:p>
          <a:p>
            <a:r>
              <a:rPr lang="en-US" sz="1400" b="1" dirty="0">
                <a:solidFill>
                  <a:schemeClr val="tx1"/>
                </a:solidFill>
              </a:rPr>
              <a:t>Pop: 113,222</a:t>
            </a:r>
          </a:p>
          <a:p>
            <a:endParaRPr lang="en-US" sz="1400" dirty="0"/>
          </a:p>
          <a:p>
            <a:pPr algn="ctr"/>
            <a:endParaRPr lang="en-US" dirty="0"/>
          </a:p>
        </p:txBody>
      </p:sp>
      <p:sp>
        <p:nvSpPr>
          <p:cNvPr id="17" name="Speech Bubble: Rectangle with Corners Rounded 16">
            <a:extLst>
              <a:ext uri="{FF2B5EF4-FFF2-40B4-BE49-F238E27FC236}">
                <a16:creationId xmlns:a16="http://schemas.microsoft.com/office/drawing/2014/main" id="{F38BF455-40DB-41DD-806E-DE8B425C7C7A}"/>
              </a:ext>
            </a:extLst>
          </p:cNvPr>
          <p:cNvSpPr/>
          <p:nvPr/>
        </p:nvSpPr>
        <p:spPr>
          <a:xfrm>
            <a:off x="5589547" y="637310"/>
            <a:ext cx="2052757" cy="1233741"/>
          </a:xfrm>
          <a:prstGeom prst="wedgeRoundRectCallout">
            <a:avLst>
              <a:gd name="adj1" fmla="val -71254"/>
              <a:gd name="adj2" fmla="val 9585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20 – Comanche Carlisle</a:t>
            </a:r>
          </a:p>
          <a:p>
            <a:r>
              <a:rPr lang="en-US" sz="1400" b="1" dirty="0">
                <a:solidFill>
                  <a:schemeClr val="tx1"/>
                </a:solidFill>
              </a:rPr>
              <a:t>Rate: 35.2</a:t>
            </a:r>
          </a:p>
          <a:p>
            <a:r>
              <a:rPr lang="en-US" sz="1400" b="1" dirty="0">
                <a:solidFill>
                  <a:schemeClr val="tx1"/>
                </a:solidFill>
              </a:rPr>
              <a:t># Deaths: 30</a:t>
            </a:r>
          </a:p>
          <a:p>
            <a:r>
              <a:rPr lang="en-US" sz="1400" b="1" dirty="0">
                <a:solidFill>
                  <a:schemeClr val="tx1"/>
                </a:solidFill>
              </a:rPr>
              <a:t>Pop: 88,023</a:t>
            </a:r>
          </a:p>
        </p:txBody>
      </p:sp>
      <p:sp>
        <p:nvSpPr>
          <p:cNvPr id="18" name="Speech Bubble: Rectangle with Corners Rounded 17">
            <a:extLst>
              <a:ext uri="{FF2B5EF4-FFF2-40B4-BE49-F238E27FC236}">
                <a16:creationId xmlns:a16="http://schemas.microsoft.com/office/drawing/2014/main" id="{A14514BC-7AE9-4CAB-870D-6E8BEC20B90B}"/>
              </a:ext>
            </a:extLst>
          </p:cNvPr>
          <p:cNvSpPr/>
          <p:nvPr/>
        </p:nvSpPr>
        <p:spPr>
          <a:xfrm>
            <a:off x="3241964" y="637310"/>
            <a:ext cx="2127711" cy="1233742"/>
          </a:xfrm>
          <a:prstGeom prst="wedgeRoundRectCallout">
            <a:avLst>
              <a:gd name="adj1" fmla="val 4377"/>
              <a:gd name="adj2" fmla="val 922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19 – Candelaria Second</a:t>
            </a:r>
          </a:p>
          <a:p>
            <a:r>
              <a:rPr lang="en-US" sz="1400" b="1" dirty="0">
                <a:solidFill>
                  <a:schemeClr val="tx1"/>
                </a:solidFill>
              </a:rPr>
              <a:t>Rate: 40.2</a:t>
            </a:r>
          </a:p>
          <a:p>
            <a:r>
              <a:rPr lang="en-US" sz="1400" b="1" dirty="0">
                <a:solidFill>
                  <a:schemeClr val="tx1"/>
                </a:solidFill>
              </a:rPr>
              <a:t># Deaths: 32</a:t>
            </a:r>
          </a:p>
          <a:p>
            <a:r>
              <a:rPr lang="en-US" sz="1400" b="1" dirty="0">
                <a:solidFill>
                  <a:schemeClr val="tx1"/>
                </a:solidFill>
              </a:rPr>
              <a:t>Pop: 86,798</a:t>
            </a:r>
          </a:p>
          <a:p>
            <a:endParaRPr lang="en-US" dirty="0"/>
          </a:p>
        </p:txBody>
      </p:sp>
      <p:sp>
        <p:nvSpPr>
          <p:cNvPr id="19" name="Speech Bubble: Rectangle with Corners Rounded 18">
            <a:extLst>
              <a:ext uri="{FF2B5EF4-FFF2-40B4-BE49-F238E27FC236}">
                <a16:creationId xmlns:a16="http://schemas.microsoft.com/office/drawing/2014/main" id="{263CE5A0-A45F-4992-B310-34437073FE6E}"/>
              </a:ext>
            </a:extLst>
          </p:cNvPr>
          <p:cNvSpPr/>
          <p:nvPr/>
        </p:nvSpPr>
        <p:spPr>
          <a:xfrm>
            <a:off x="8654259" y="789691"/>
            <a:ext cx="2372328" cy="1266375"/>
          </a:xfrm>
          <a:prstGeom prst="wedgeRoundRectCallout">
            <a:avLst>
              <a:gd name="adj1" fmla="val -162795"/>
              <a:gd name="adj2" fmla="val 5253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23 – Montgomery Louisiana</a:t>
            </a:r>
          </a:p>
          <a:p>
            <a:r>
              <a:rPr lang="en-US" sz="1400" b="1" dirty="0">
                <a:solidFill>
                  <a:schemeClr val="tx1"/>
                </a:solidFill>
              </a:rPr>
              <a:t>Rate: 33</a:t>
            </a:r>
          </a:p>
          <a:p>
            <a:r>
              <a:rPr lang="en-US" sz="1400" b="1" dirty="0">
                <a:solidFill>
                  <a:schemeClr val="tx1"/>
                </a:solidFill>
              </a:rPr>
              <a:t># Deaths: 36</a:t>
            </a:r>
          </a:p>
          <a:p>
            <a:r>
              <a:rPr lang="en-US" sz="1400" b="1" dirty="0">
                <a:solidFill>
                  <a:schemeClr val="tx1"/>
                </a:solidFill>
              </a:rPr>
              <a:t>Pop: 109,192</a:t>
            </a:r>
          </a:p>
        </p:txBody>
      </p:sp>
      <p:sp>
        <p:nvSpPr>
          <p:cNvPr id="20" name="Speech Bubble: Rectangle with Corners Rounded 19">
            <a:extLst>
              <a:ext uri="{FF2B5EF4-FFF2-40B4-BE49-F238E27FC236}">
                <a16:creationId xmlns:a16="http://schemas.microsoft.com/office/drawing/2014/main" id="{3D0C8CA1-8F81-490A-B1B7-DC7E4E317BCB}"/>
              </a:ext>
            </a:extLst>
          </p:cNvPr>
          <p:cNvSpPr/>
          <p:nvPr/>
        </p:nvSpPr>
        <p:spPr>
          <a:xfrm>
            <a:off x="8771367" y="3116459"/>
            <a:ext cx="2255220" cy="1065322"/>
          </a:xfrm>
          <a:prstGeom prst="wedgeRoundRectCallout">
            <a:avLst>
              <a:gd name="adj1" fmla="val -222296"/>
              <a:gd name="adj2" fmla="val -6764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4 – Lomas San Mateo</a:t>
            </a:r>
          </a:p>
          <a:p>
            <a:r>
              <a:rPr lang="en-US" sz="1400" b="1" dirty="0">
                <a:solidFill>
                  <a:schemeClr val="tx1"/>
                </a:solidFill>
              </a:rPr>
              <a:t>Rate: 31.4</a:t>
            </a:r>
            <a:br>
              <a:rPr lang="en-US" sz="1400" b="1" dirty="0">
                <a:solidFill>
                  <a:schemeClr val="tx1"/>
                </a:solidFill>
              </a:rPr>
            </a:br>
            <a:r>
              <a:rPr lang="en-US" sz="1400" b="1" dirty="0">
                <a:solidFill>
                  <a:schemeClr val="tx1"/>
                </a:solidFill>
              </a:rPr>
              <a:t># Deaths: 36</a:t>
            </a:r>
          </a:p>
          <a:p>
            <a:r>
              <a:rPr lang="en-US" sz="1400" b="1" dirty="0">
                <a:solidFill>
                  <a:schemeClr val="tx1"/>
                </a:solidFill>
              </a:rPr>
              <a:t>Pop: 103,049</a:t>
            </a:r>
          </a:p>
          <a:p>
            <a:endParaRPr lang="en-US" sz="1400" b="1" dirty="0">
              <a:solidFill>
                <a:schemeClr val="tx1"/>
              </a:solidFill>
            </a:endParaRPr>
          </a:p>
          <a:p>
            <a:endParaRPr lang="en-US" dirty="0"/>
          </a:p>
        </p:txBody>
      </p:sp>
      <p:sp>
        <p:nvSpPr>
          <p:cNvPr id="21" name="Speech Bubble: Rectangle with Corners Rounded 20">
            <a:extLst>
              <a:ext uri="{FF2B5EF4-FFF2-40B4-BE49-F238E27FC236}">
                <a16:creationId xmlns:a16="http://schemas.microsoft.com/office/drawing/2014/main" id="{7DF19DEA-3645-48F4-93E4-6B6C1D46A734}"/>
              </a:ext>
            </a:extLst>
          </p:cNvPr>
          <p:cNvSpPr/>
          <p:nvPr/>
        </p:nvSpPr>
        <p:spPr>
          <a:xfrm>
            <a:off x="8975584" y="4208672"/>
            <a:ext cx="2051003" cy="1014492"/>
          </a:xfrm>
          <a:prstGeom prst="wedgeRoundRectCallout">
            <a:avLst>
              <a:gd name="adj1" fmla="val -168427"/>
              <a:gd name="adj2" fmla="val -1561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rPr>
              <a:t>2 – Central Juan Tabo</a:t>
            </a:r>
            <a:br>
              <a:rPr lang="en-US" sz="1400" b="1">
                <a:solidFill>
                  <a:schemeClr val="tx1"/>
                </a:solidFill>
              </a:rPr>
            </a:br>
            <a:r>
              <a:rPr lang="en-US" sz="1400" b="1">
                <a:solidFill>
                  <a:schemeClr val="tx1"/>
                </a:solidFill>
              </a:rPr>
              <a:t>Rate: 35.5</a:t>
            </a:r>
            <a:br>
              <a:rPr lang="en-US" sz="1400" b="1">
                <a:solidFill>
                  <a:schemeClr val="tx1"/>
                </a:solidFill>
              </a:rPr>
            </a:br>
            <a:r>
              <a:rPr lang="en-US" sz="1400" b="1">
                <a:solidFill>
                  <a:schemeClr val="tx1"/>
                </a:solidFill>
              </a:rPr>
              <a:t># Deaths: 55</a:t>
            </a:r>
          </a:p>
          <a:p>
            <a:r>
              <a:rPr lang="en-US" sz="1400" b="1">
                <a:solidFill>
                  <a:schemeClr val="tx1"/>
                </a:solidFill>
              </a:rPr>
              <a:t>Pop: 156,095</a:t>
            </a:r>
            <a:endParaRPr lang="en-US" sz="1400" b="1" dirty="0">
              <a:solidFill>
                <a:schemeClr val="tx1"/>
              </a:solidFill>
            </a:endParaRPr>
          </a:p>
        </p:txBody>
      </p:sp>
      <p:sp>
        <p:nvSpPr>
          <p:cNvPr id="22" name="Speech Bubble: Rectangle with Corners Rounded 21">
            <a:extLst>
              <a:ext uri="{FF2B5EF4-FFF2-40B4-BE49-F238E27FC236}">
                <a16:creationId xmlns:a16="http://schemas.microsoft.com/office/drawing/2014/main" id="{C3157725-FD83-4865-8636-0C889C57858C}"/>
              </a:ext>
            </a:extLst>
          </p:cNvPr>
          <p:cNvSpPr/>
          <p:nvPr/>
        </p:nvSpPr>
        <p:spPr>
          <a:xfrm>
            <a:off x="8674547" y="2132982"/>
            <a:ext cx="2686179" cy="983477"/>
          </a:xfrm>
          <a:prstGeom prst="wedgeRoundRectCallout">
            <a:avLst>
              <a:gd name="adj1" fmla="val -125892"/>
              <a:gd name="adj2" fmla="val 118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22 – Indian School Juan </a:t>
            </a:r>
            <a:r>
              <a:rPr lang="en-US" sz="1400" b="1" dirty="0" err="1">
                <a:solidFill>
                  <a:schemeClr val="tx1"/>
                </a:solidFill>
              </a:rPr>
              <a:t>Tabo</a:t>
            </a:r>
            <a:endParaRPr lang="en-US" sz="1400" b="1" dirty="0">
              <a:solidFill>
                <a:schemeClr val="tx1"/>
              </a:solidFill>
            </a:endParaRPr>
          </a:p>
          <a:p>
            <a:r>
              <a:rPr lang="en-US" sz="1400" b="1" dirty="0">
                <a:solidFill>
                  <a:schemeClr val="tx1"/>
                </a:solidFill>
              </a:rPr>
              <a:t>Rate: 30.6</a:t>
            </a:r>
            <a:br>
              <a:rPr lang="en-US" sz="1400" b="1" dirty="0">
                <a:solidFill>
                  <a:schemeClr val="tx1"/>
                </a:solidFill>
              </a:rPr>
            </a:br>
            <a:r>
              <a:rPr lang="en-US" sz="1400" b="1" dirty="0">
                <a:solidFill>
                  <a:schemeClr val="tx1"/>
                </a:solidFill>
              </a:rPr>
              <a:t># Deaths: 29</a:t>
            </a:r>
          </a:p>
          <a:p>
            <a:r>
              <a:rPr lang="en-US" sz="1400" b="1" dirty="0">
                <a:solidFill>
                  <a:schemeClr val="tx1"/>
                </a:solidFill>
              </a:rPr>
              <a:t>Pop: 100,179</a:t>
            </a:r>
          </a:p>
          <a:p>
            <a:endParaRPr lang="en-US" sz="1400" b="1" dirty="0">
              <a:solidFill>
                <a:schemeClr val="tx1"/>
              </a:solidFill>
            </a:endParaRPr>
          </a:p>
          <a:p>
            <a:endParaRPr lang="en-US" dirty="0"/>
          </a:p>
          <a:p>
            <a:endParaRPr lang="en-US" dirty="0"/>
          </a:p>
          <a:p>
            <a:endParaRPr lang="en-US" dirty="0"/>
          </a:p>
          <a:p>
            <a:endParaRPr lang="en-US" dirty="0"/>
          </a:p>
        </p:txBody>
      </p:sp>
      <p:sp>
        <p:nvSpPr>
          <p:cNvPr id="23" name="Speech Bubble: Rectangle with Corners Rounded 22">
            <a:extLst>
              <a:ext uri="{FF2B5EF4-FFF2-40B4-BE49-F238E27FC236}">
                <a16:creationId xmlns:a16="http://schemas.microsoft.com/office/drawing/2014/main" id="{D51182ED-8DB9-483A-8AE7-BF889DD6294B}"/>
              </a:ext>
            </a:extLst>
          </p:cNvPr>
          <p:cNvSpPr/>
          <p:nvPr/>
        </p:nvSpPr>
        <p:spPr>
          <a:xfrm>
            <a:off x="5648617" y="5331761"/>
            <a:ext cx="1993687" cy="1293569"/>
          </a:xfrm>
          <a:prstGeom prst="wedgeRoundRectCallout">
            <a:avLst>
              <a:gd name="adj1" fmla="val -72435"/>
              <a:gd name="adj2" fmla="val -656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7 – Rio Bravo Second</a:t>
            </a:r>
          </a:p>
          <a:p>
            <a:r>
              <a:rPr lang="en-US" sz="1400" b="1" dirty="0">
                <a:solidFill>
                  <a:schemeClr val="tx1"/>
                </a:solidFill>
              </a:rPr>
              <a:t>Rate: 31.6</a:t>
            </a:r>
          </a:p>
          <a:p>
            <a:r>
              <a:rPr lang="en-US" sz="1400" b="1" dirty="0">
                <a:solidFill>
                  <a:schemeClr val="tx1"/>
                </a:solidFill>
              </a:rPr>
              <a:t># Deaths: 15</a:t>
            </a:r>
          </a:p>
          <a:p>
            <a:r>
              <a:rPr lang="en-US" sz="1400" b="1" dirty="0">
                <a:solidFill>
                  <a:schemeClr val="tx1"/>
                </a:solidFill>
              </a:rPr>
              <a:t>Pop: 48,238</a:t>
            </a:r>
            <a:endParaRPr lang="en-US" dirty="0"/>
          </a:p>
        </p:txBody>
      </p:sp>
      <p:sp>
        <p:nvSpPr>
          <p:cNvPr id="24" name="TextBox 23">
            <a:extLst>
              <a:ext uri="{FF2B5EF4-FFF2-40B4-BE49-F238E27FC236}">
                <a16:creationId xmlns:a16="http://schemas.microsoft.com/office/drawing/2014/main" id="{33A7C742-E62C-4E1B-BD63-99E596EDBA3F}"/>
              </a:ext>
            </a:extLst>
          </p:cNvPr>
          <p:cNvSpPr txBox="1"/>
          <p:nvPr/>
        </p:nvSpPr>
        <p:spPr>
          <a:xfrm>
            <a:off x="62754" y="170329"/>
            <a:ext cx="11932022" cy="369332"/>
          </a:xfrm>
          <a:prstGeom prst="rect">
            <a:avLst/>
          </a:prstGeom>
          <a:solidFill>
            <a:schemeClr val="bg1"/>
          </a:solidFill>
        </p:spPr>
        <p:txBody>
          <a:bodyPr wrap="square" rtlCol="0">
            <a:spAutoFit/>
          </a:bodyPr>
          <a:lstStyle/>
          <a:p>
            <a:pPr algn="ctr"/>
            <a:r>
              <a:rPr lang="en-US" b="1" dirty="0"/>
              <a:t>Bernalillo County Overdose Death Rates &amp; Numbers by Small Area 2010-2014 </a:t>
            </a:r>
            <a:r>
              <a:rPr lang="en-US" sz="1200" b="1" dirty="0"/>
              <a:t>(over the county average of 28.3 per 100,000)</a:t>
            </a:r>
            <a:endParaRPr lang="en-US" b="1" dirty="0"/>
          </a:p>
        </p:txBody>
      </p:sp>
    </p:spTree>
    <p:extLst>
      <p:ext uri="{BB962C8B-B14F-4D97-AF65-F5344CB8AC3E}">
        <p14:creationId xmlns:p14="http://schemas.microsoft.com/office/powerpoint/2010/main" val="257721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Programmatic activities – the needs assessment</a:t>
            </a:r>
            <a:endParaRPr lang="en-US" dirty="0"/>
          </a:p>
        </p:txBody>
      </p:sp>
      <p:sp>
        <p:nvSpPr>
          <p:cNvPr id="3" name="Content Placeholder 2"/>
          <p:cNvSpPr>
            <a:spLocks noGrp="1"/>
          </p:cNvSpPr>
          <p:nvPr>
            <p:ph idx="1"/>
          </p:nvPr>
        </p:nvSpPr>
        <p:spPr/>
        <p:txBody>
          <a:bodyPr/>
          <a:lstStyle/>
          <a:p>
            <a:r>
              <a:rPr lang="en-US" dirty="0" smtClean="0"/>
              <a:t>Needs assessment conducted in February</a:t>
            </a:r>
          </a:p>
          <a:p>
            <a:pPr lvl="1"/>
            <a:r>
              <a:rPr lang="en-US" dirty="0" smtClean="0"/>
              <a:t>Three major hotspot areas for overdose deaths </a:t>
            </a:r>
            <a:r>
              <a:rPr lang="en-US" sz="1200" dirty="0" smtClean="0"/>
              <a:t>(IBIS, 2015)</a:t>
            </a:r>
            <a:endParaRPr lang="en-US" dirty="0" smtClean="0"/>
          </a:p>
          <a:p>
            <a:pPr lvl="2"/>
            <a:r>
              <a:rPr lang="en-US" dirty="0" smtClean="0"/>
              <a:t>Downtown (69.5 deaths per 100,000 population)</a:t>
            </a:r>
          </a:p>
          <a:p>
            <a:pPr lvl="2"/>
            <a:r>
              <a:rPr lang="en-US" dirty="0" smtClean="0"/>
              <a:t>International District (53.6 deaths per 100,000 population)</a:t>
            </a:r>
          </a:p>
          <a:p>
            <a:pPr lvl="2"/>
            <a:r>
              <a:rPr lang="en-US" dirty="0" smtClean="0"/>
              <a:t>University South (47 deaths per 100,000 population)</a:t>
            </a:r>
          </a:p>
          <a:p>
            <a:pPr lvl="1"/>
            <a:r>
              <a:rPr lang="en-US" dirty="0" smtClean="0"/>
              <a:t>Identified South Valley as potential for </a:t>
            </a:r>
            <a:r>
              <a:rPr lang="en-US" dirty="0" smtClean="0"/>
              <a:t>expansion – 41.1 deaths 2010-2014 IBIS</a:t>
            </a:r>
            <a:endParaRPr lang="en-US" dirty="0" smtClean="0"/>
          </a:p>
          <a:p>
            <a:pPr lvl="1"/>
            <a:r>
              <a:rPr lang="en-US" dirty="0" smtClean="0"/>
              <a:t>Identified potential routes for naloxone distribution not already being used</a:t>
            </a:r>
          </a:p>
          <a:p>
            <a:pPr lvl="1"/>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spTree>
    <p:extLst>
      <p:ext uri="{BB962C8B-B14F-4D97-AF65-F5344CB8AC3E}">
        <p14:creationId xmlns:p14="http://schemas.microsoft.com/office/powerpoint/2010/main" val="3644146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Programmatic activities – Distribution plan</a:t>
            </a:r>
            <a:endParaRPr lang="en-US" dirty="0"/>
          </a:p>
        </p:txBody>
      </p:sp>
      <p:sp>
        <p:nvSpPr>
          <p:cNvPr id="3" name="Content Placeholder 2"/>
          <p:cNvSpPr>
            <a:spLocks noGrp="1"/>
          </p:cNvSpPr>
          <p:nvPr>
            <p:ph idx="1"/>
          </p:nvPr>
        </p:nvSpPr>
        <p:spPr/>
        <p:txBody>
          <a:bodyPr/>
          <a:lstStyle/>
          <a:p>
            <a:r>
              <a:rPr lang="en-US" dirty="0" smtClean="0"/>
              <a:t>Goal</a:t>
            </a:r>
          </a:p>
          <a:p>
            <a:pPr lvl="1"/>
            <a:r>
              <a:rPr lang="en-US" dirty="0" smtClean="0"/>
              <a:t>Distribute Narcan to non-traditional first responders – i.e.: </a:t>
            </a:r>
          </a:p>
          <a:p>
            <a:pPr lvl="2"/>
            <a:r>
              <a:rPr lang="en-US" dirty="0" smtClean="0"/>
              <a:t>To those not captured by other programs </a:t>
            </a:r>
          </a:p>
          <a:p>
            <a:pPr lvl="2"/>
            <a:r>
              <a:rPr lang="en-US" dirty="0" smtClean="0"/>
              <a:t>To those who would most likely be in a position to respond to an overdose</a:t>
            </a:r>
          </a:p>
          <a:p>
            <a:pPr lvl="2"/>
            <a:r>
              <a:rPr lang="en-US" dirty="0" smtClean="0"/>
              <a:t>To those in the social circle of people at risk of an overdose</a:t>
            </a:r>
          </a:p>
          <a:p>
            <a:pPr lvl="2"/>
            <a:r>
              <a:rPr lang="en-US" dirty="0" smtClean="0"/>
              <a:t>Individuals recently incarcerated</a:t>
            </a:r>
          </a:p>
          <a:p>
            <a:pPr lvl="2"/>
            <a:r>
              <a:rPr lang="en-US" dirty="0" smtClean="0"/>
              <a:t>Overdose survivors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spTree>
    <p:extLst>
      <p:ext uri="{BB962C8B-B14F-4D97-AF65-F5344CB8AC3E}">
        <p14:creationId xmlns:p14="http://schemas.microsoft.com/office/powerpoint/2010/main" val="159069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plan</a:t>
            </a:r>
            <a:endParaRPr lang="en-US" dirty="0"/>
          </a:p>
        </p:txBody>
      </p:sp>
      <p:sp>
        <p:nvSpPr>
          <p:cNvPr id="3" name="Content Placeholder 2"/>
          <p:cNvSpPr>
            <a:spLocks noGrp="1"/>
          </p:cNvSpPr>
          <p:nvPr>
            <p:ph idx="1"/>
          </p:nvPr>
        </p:nvSpPr>
        <p:spPr/>
        <p:txBody>
          <a:bodyPr/>
          <a:lstStyle/>
          <a:p>
            <a:r>
              <a:rPr lang="en-US" dirty="0" smtClean="0"/>
              <a:t>Populations targeted for naloxone distribution</a:t>
            </a:r>
          </a:p>
          <a:p>
            <a:pPr lvl="1"/>
            <a:r>
              <a:rPr lang="en-US" dirty="0" smtClean="0"/>
              <a:t>People who use opioids/heroin</a:t>
            </a:r>
          </a:p>
          <a:p>
            <a:pPr lvl="1"/>
            <a:r>
              <a:rPr lang="en-US" dirty="0" smtClean="0"/>
              <a:t>Layperson first responders</a:t>
            </a:r>
          </a:p>
          <a:p>
            <a:pPr lvl="1"/>
            <a:r>
              <a:rPr lang="en-US" dirty="0" smtClean="0"/>
              <a:t>Corrections Department</a:t>
            </a:r>
          </a:p>
          <a:p>
            <a:pPr lvl="1"/>
            <a:r>
              <a:rPr lang="en-US" dirty="0" smtClean="0"/>
              <a:t>Law Enforcement</a:t>
            </a:r>
          </a:p>
          <a:p>
            <a:pPr lvl="1"/>
            <a:r>
              <a:rPr lang="en-US" dirty="0" smtClean="0"/>
              <a:t>Hospital emergency Departments</a:t>
            </a:r>
          </a:p>
          <a:p>
            <a:pPr lvl="1"/>
            <a:r>
              <a:rPr lang="en-US" dirty="0" smtClean="0"/>
              <a:t>Fire Departments</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3665482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agencies</a:t>
            </a:r>
            <a:endParaRPr lang="en-US" dirty="0"/>
          </a:p>
        </p:txBody>
      </p:sp>
      <p:sp>
        <p:nvSpPr>
          <p:cNvPr id="3" name="Content Placeholder 2"/>
          <p:cNvSpPr>
            <a:spLocks noGrp="1"/>
          </p:cNvSpPr>
          <p:nvPr>
            <p:ph idx="1"/>
          </p:nvPr>
        </p:nvSpPr>
        <p:spPr/>
        <p:txBody>
          <a:bodyPr/>
          <a:lstStyle/>
          <a:p>
            <a:pPr lvl="1"/>
            <a:r>
              <a:rPr lang="en-US" b="1" dirty="0"/>
              <a:t>Target Population: </a:t>
            </a:r>
            <a:r>
              <a:rPr lang="en-US" sz="1600" dirty="0"/>
              <a:t>People Who Use Opioids/Heroin, Overdose Survivors, Lay First Responders</a:t>
            </a:r>
          </a:p>
          <a:p>
            <a:pPr lvl="1"/>
            <a:r>
              <a:rPr lang="en-US" b="1" dirty="0"/>
              <a:t>Agency Focus: </a:t>
            </a:r>
            <a:r>
              <a:rPr lang="en-US" sz="1600" dirty="0"/>
              <a:t>Naloxone distribution </a:t>
            </a:r>
            <a:r>
              <a:rPr lang="en-US" sz="1600" dirty="0" smtClean="0"/>
              <a:t>upon release from ED or immediately after</a:t>
            </a:r>
            <a:endParaRPr lang="en-US" dirty="0"/>
          </a:p>
          <a:p>
            <a:pPr lvl="1"/>
            <a:r>
              <a:rPr lang="en-US" b="1" dirty="0"/>
              <a:t>Training Focus: </a:t>
            </a:r>
            <a:r>
              <a:rPr lang="en-US" sz="1600" dirty="0"/>
              <a:t>Overdose prevention education &amp; naloxone </a:t>
            </a:r>
            <a:r>
              <a:rPr lang="en-US" sz="1600" dirty="0" smtClean="0"/>
              <a:t>distribution – Nurses, Peer </a:t>
            </a:r>
            <a:r>
              <a:rPr lang="en-US" sz="1600" dirty="0"/>
              <a:t>S</a:t>
            </a:r>
            <a:r>
              <a:rPr lang="en-US" sz="1600" dirty="0" smtClean="0"/>
              <a:t>upport </a:t>
            </a:r>
            <a:r>
              <a:rPr lang="en-US" sz="1600" dirty="0"/>
              <a:t>W</a:t>
            </a:r>
            <a:r>
              <a:rPr lang="en-US" sz="1600" dirty="0" smtClean="0"/>
              <a:t>orkers, NM Poison and Drug Information Center staff. </a:t>
            </a:r>
          </a:p>
          <a:p>
            <a:pPr lvl="1"/>
            <a:r>
              <a:rPr lang="en-US" sz="1600" dirty="0" smtClean="0"/>
              <a:t>Training on providing education with strict time constraints</a:t>
            </a:r>
            <a:endParaRPr lang="en-US" dirty="0"/>
          </a:p>
          <a:p>
            <a:pPr lvl="1"/>
            <a:r>
              <a:rPr lang="en-US" dirty="0" smtClean="0"/>
              <a:t>Pilot </a:t>
            </a:r>
            <a:r>
              <a:rPr lang="en-US" dirty="0"/>
              <a:t>focus on </a:t>
            </a:r>
            <a:r>
              <a:rPr lang="en-US" dirty="0" smtClean="0"/>
              <a:t>logistics and distribution after ER visit – focus on friends &amp; family</a:t>
            </a:r>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pic>
        <p:nvPicPr>
          <p:cNvPr id="2050" name="Picture 2" descr="Image result for unmh emergency departme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359" y="310387"/>
            <a:ext cx="3314700" cy="1362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51579" y="1364374"/>
            <a:ext cx="4624368" cy="369332"/>
          </a:xfrm>
          <a:prstGeom prst="rect">
            <a:avLst/>
          </a:prstGeom>
          <a:noFill/>
        </p:spPr>
        <p:txBody>
          <a:bodyPr wrap="square" rtlCol="0">
            <a:spAutoFit/>
          </a:bodyPr>
          <a:lstStyle/>
          <a:p>
            <a:r>
              <a:rPr lang="en-US" dirty="0" smtClean="0"/>
              <a:t>UNMH – Emergency Department</a:t>
            </a: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3817330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 agencies</a:t>
            </a:r>
          </a:p>
        </p:txBody>
      </p:sp>
      <p:sp>
        <p:nvSpPr>
          <p:cNvPr id="3" name="Content Placeholder 2"/>
          <p:cNvSpPr>
            <a:spLocks noGrp="1"/>
          </p:cNvSpPr>
          <p:nvPr>
            <p:ph idx="1"/>
          </p:nvPr>
        </p:nvSpPr>
        <p:spPr/>
        <p:txBody>
          <a:bodyPr/>
          <a:lstStyle/>
          <a:p>
            <a:pPr lvl="1"/>
            <a:r>
              <a:rPr lang="en-US" b="1" dirty="0"/>
              <a:t>Target Population: </a:t>
            </a:r>
            <a:r>
              <a:rPr lang="en-US" sz="1600" dirty="0" smtClean="0"/>
              <a:t>Those Released from Incarceration, People </a:t>
            </a:r>
            <a:r>
              <a:rPr lang="en-US" sz="1600" dirty="0"/>
              <a:t>Who Use Opioids/Heroin, Overdose Survivors, Lay First Responders</a:t>
            </a:r>
          </a:p>
          <a:p>
            <a:pPr lvl="1"/>
            <a:r>
              <a:rPr lang="en-US" b="1" dirty="0"/>
              <a:t>Agency Focus: </a:t>
            </a:r>
            <a:r>
              <a:rPr lang="en-US" sz="1600" dirty="0"/>
              <a:t>Naloxone </a:t>
            </a:r>
            <a:r>
              <a:rPr lang="en-US" sz="1600" dirty="0" smtClean="0"/>
              <a:t>distribution to probationers, parolees, &amp; family/friends</a:t>
            </a:r>
            <a:endParaRPr lang="en-US" dirty="0"/>
          </a:p>
          <a:p>
            <a:pPr lvl="1"/>
            <a:r>
              <a:rPr lang="en-US" b="1" dirty="0"/>
              <a:t>Training Focus: </a:t>
            </a:r>
            <a:r>
              <a:rPr lang="en-US" sz="1600" dirty="0"/>
              <a:t>Overdose prevention education &amp; naloxone distribution</a:t>
            </a:r>
            <a:endParaRPr lang="en-US" dirty="0"/>
          </a:p>
          <a:p>
            <a:pPr lvl="1"/>
            <a:r>
              <a:rPr lang="en-US" dirty="0" smtClean="0"/>
              <a:t>Pilot </a:t>
            </a:r>
            <a:r>
              <a:rPr lang="en-US" dirty="0"/>
              <a:t>focus on </a:t>
            </a:r>
            <a:r>
              <a:rPr lang="en-US" dirty="0" smtClean="0"/>
              <a:t>small handful of Transitional Coordinators to train probationers and parolees </a:t>
            </a:r>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pic>
        <p:nvPicPr>
          <p:cNvPr id="3074" name="Picture 2" descr="Image result for bernalillo county probation and parol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962" y="153160"/>
            <a:ext cx="1499143" cy="16379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51579" y="1364374"/>
            <a:ext cx="4877032" cy="369332"/>
          </a:xfrm>
          <a:prstGeom prst="rect">
            <a:avLst/>
          </a:prstGeom>
          <a:noFill/>
        </p:spPr>
        <p:txBody>
          <a:bodyPr wrap="square" rtlCol="0">
            <a:spAutoFit/>
          </a:bodyPr>
          <a:lstStyle/>
          <a:p>
            <a:r>
              <a:rPr lang="en-US" dirty="0" smtClean="0"/>
              <a:t>NMCD – Probation &amp; Parole – Bernalillo County</a:t>
            </a: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2193256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 agencies</a:t>
            </a:r>
          </a:p>
        </p:txBody>
      </p:sp>
      <p:sp>
        <p:nvSpPr>
          <p:cNvPr id="3" name="Content Placeholder 2"/>
          <p:cNvSpPr>
            <a:spLocks noGrp="1"/>
          </p:cNvSpPr>
          <p:nvPr>
            <p:ph idx="1"/>
          </p:nvPr>
        </p:nvSpPr>
        <p:spPr/>
        <p:txBody>
          <a:bodyPr/>
          <a:lstStyle/>
          <a:p>
            <a:pPr lvl="1"/>
            <a:r>
              <a:rPr lang="en-US" b="1" dirty="0"/>
              <a:t>Target Population: </a:t>
            </a:r>
            <a:r>
              <a:rPr lang="en-US" sz="1600" dirty="0"/>
              <a:t>People Who Use Opioids/Heroin, Overdose Survivors, Lay First Responders</a:t>
            </a:r>
          </a:p>
          <a:p>
            <a:pPr lvl="1"/>
            <a:r>
              <a:rPr lang="en-US" b="1" dirty="0"/>
              <a:t>Agency Focus: </a:t>
            </a:r>
            <a:r>
              <a:rPr lang="en-US" sz="1600" dirty="0"/>
              <a:t>Naloxone distribution at the scene of an </a:t>
            </a:r>
            <a:r>
              <a:rPr lang="en-US" sz="1600" dirty="0" smtClean="0"/>
              <a:t>overdose; Naloxone administration in overdose response</a:t>
            </a:r>
            <a:endParaRPr lang="en-US" dirty="0"/>
          </a:p>
          <a:p>
            <a:pPr lvl="1"/>
            <a:r>
              <a:rPr lang="en-US" b="1" dirty="0"/>
              <a:t>Training Focus: </a:t>
            </a:r>
            <a:r>
              <a:rPr lang="en-US" sz="1600" dirty="0"/>
              <a:t>Overdose prevention education &amp; naloxone </a:t>
            </a:r>
            <a:r>
              <a:rPr lang="en-US" sz="1600" dirty="0" smtClean="0"/>
              <a:t>distribution &amp; naloxone administration</a:t>
            </a:r>
            <a:endParaRPr lang="en-US" dirty="0"/>
          </a:p>
          <a:p>
            <a:pPr lvl="1"/>
            <a:r>
              <a:rPr lang="en-US" dirty="0" smtClean="0"/>
              <a:t>Pilot </a:t>
            </a:r>
            <a:r>
              <a:rPr lang="en-US" dirty="0"/>
              <a:t>focus on </a:t>
            </a:r>
            <a:r>
              <a:rPr lang="en-US" dirty="0" smtClean="0"/>
              <a:t>Downtown Squad</a:t>
            </a:r>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pic>
        <p:nvPicPr>
          <p:cNvPr id="4098" name="Picture 2" descr="Image result for albuquerque police departme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85" y="153160"/>
            <a:ext cx="2060500" cy="1544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51579" y="1364374"/>
            <a:ext cx="4624368" cy="369332"/>
          </a:xfrm>
          <a:prstGeom prst="rect">
            <a:avLst/>
          </a:prstGeom>
          <a:noFill/>
        </p:spPr>
        <p:txBody>
          <a:bodyPr wrap="square" rtlCol="0">
            <a:spAutoFit/>
          </a:bodyPr>
          <a:lstStyle/>
          <a:p>
            <a:r>
              <a:rPr lang="en-US" dirty="0" smtClean="0"/>
              <a:t>Albuquerque Police Department</a:t>
            </a: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4015534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559854"/>
          </a:xfrm>
        </p:spPr>
        <p:txBody>
          <a:bodyPr/>
          <a:lstStyle/>
          <a:p>
            <a:r>
              <a:rPr lang="en-US" dirty="0"/>
              <a:t>Partner agencies</a:t>
            </a:r>
          </a:p>
        </p:txBody>
      </p:sp>
      <p:sp>
        <p:nvSpPr>
          <p:cNvPr id="3" name="Content Placeholder 2"/>
          <p:cNvSpPr>
            <a:spLocks noGrp="1"/>
          </p:cNvSpPr>
          <p:nvPr>
            <p:ph idx="1"/>
          </p:nvPr>
        </p:nvSpPr>
        <p:spPr/>
        <p:txBody>
          <a:bodyPr/>
          <a:lstStyle/>
          <a:p>
            <a:pPr lvl="1"/>
            <a:r>
              <a:rPr lang="en-US" b="1" dirty="0"/>
              <a:t>Target Population: </a:t>
            </a:r>
            <a:r>
              <a:rPr lang="en-US" sz="1600" dirty="0"/>
              <a:t>People Who Use Opioids/Heroin</a:t>
            </a:r>
            <a:r>
              <a:rPr lang="en-US" sz="1600" dirty="0" smtClean="0"/>
              <a:t>, </a:t>
            </a:r>
            <a:r>
              <a:rPr lang="en-US" sz="1600" dirty="0"/>
              <a:t>Lay First Responders</a:t>
            </a:r>
          </a:p>
          <a:p>
            <a:pPr lvl="1"/>
            <a:r>
              <a:rPr lang="en-US" b="1" dirty="0"/>
              <a:t>Agency Focus: </a:t>
            </a:r>
            <a:r>
              <a:rPr lang="en-US" sz="1600" dirty="0"/>
              <a:t>Naloxone distribution </a:t>
            </a:r>
            <a:r>
              <a:rPr lang="en-US" sz="1600" dirty="0" smtClean="0"/>
              <a:t>to families &amp; friends of clients</a:t>
            </a:r>
            <a:endParaRPr lang="en-US" dirty="0"/>
          </a:p>
          <a:p>
            <a:pPr lvl="1"/>
            <a:r>
              <a:rPr lang="en-US" b="1" dirty="0"/>
              <a:t>Training Focus: </a:t>
            </a:r>
            <a:r>
              <a:rPr lang="en-US" sz="1600" dirty="0"/>
              <a:t>Overdose prevention education &amp; naloxone distribution</a:t>
            </a:r>
            <a:endParaRPr lang="en-US" dirty="0"/>
          </a:p>
          <a:p>
            <a:pPr lvl="1"/>
            <a:r>
              <a:rPr lang="en-US" dirty="0" smtClean="0"/>
              <a:t>Pilot </a:t>
            </a:r>
            <a:r>
              <a:rPr lang="en-US" dirty="0"/>
              <a:t>focus </a:t>
            </a:r>
            <a:r>
              <a:rPr lang="en-US" dirty="0" smtClean="0"/>
              <a:t>on reaching parents &amp; friends of participants within Casa Hermosa and Gang Intervention Program</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pic>
        <p:nvPicPr>
          <p:cNvPr id="5122" name="Picture 2" descr="Image result for albuquerque youth development in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629" y="153160"/>
            <a:ext cx="1596254" cy="15962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51579" y="1364374"/>
            <a:ext cx="4624368" cy="369332"/>
          </a:xfrm>
          <a:prstGeom prst="rect">
            <a:avLst/>
          </a:prstGeom>
          <a:noFill/>
        </p:spPr>
        <p:txBody>
          <a:bodyPr wrap="square" rtlCol="0">
            <a:spAutoFit/>
          </a:bodyPr>
          <a:lstStyle/>
          <a:p>
            <a:r>
              <a:rPr lang="en-US" dirty="0" smtClean="0"/>
              <a:t>Youth Development, Inc.</a:t>
            </a:r>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148802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BCCHC outreach</a:t>
            </a:r>
            <a:endParaRPr lang="en-US" dirty="0"/>
          </a:p>
        </p:txBody>
      </p:sp>
      <p:sp>
        <p:nvSpPr>
          <p:cNvPr id="3" name="Content Placeholder 2"/>
          <p:cNvSpPr>
            <a:spLocks noGrp="1"/>
          </p:cNvSpPr>
          <p:nvPr>
            <p:ph idx="1"/>
          </p:nvPr>
        </p:nvSpPr>
        <p:spPr/>
        <p:txBody>
          <a:bodyPr/>
          <a:lstStyle/>
          <a:p>
            <a:r>
              <a:rPr lang="en-US" dirty="0" smtClean="0"/>
              <a:t>The Bernalillo County Community Health Council Direct Street Outreach</a:t>
            </a:r>
          </a:p>
          <a:p>
            <a:pPr lvl="1"/>
            <a:r>
              <a:rPr lang="en-US" dirty="0" smtClean="0"/>
              <a:t>BCCHC will utilize staff and volunteers to conduct direct street outreach of naloxone</a:t>
            </a:r>
          </a:p>
          <a:p>
            <a:pPr lvl="1"/>
            <a:r>
              <a:rPr lang="en-US" dirty="0" smtClean="0"/>
              <a:t>Focus</a:t>
            </a:r>
          </a:p>
          <a:p>
            <a:pPr lvl="2"/>
            <a:r>
              <a:rPr lang="en-US" dirty="0" smtClean="0"/>
              <a:t>Individuals who use opioids/heroin</a:t>
            </a:r>
          </a:p>
          <a:p>
            <a:pPr lvl="2"/>
            <a:r>
              <a:rPr lang="en-US" dirty="0" smtClean="0"/>
              <a:t>Family, friends, and those in social circles</a:t>
            </a:r>
          </a:p>
          <a:p>
            <a:pPr lvl="2"/>
            <a:r>
              <a:rPr lang="en-US" dirty="0" smtClean="0"/>
              <a:t>Downtown, International District</a:t>
            </a:r>
          </a:p>
          <a:p>
            <a:pPr lvl="2"/>
            <a:r>
              <a:rPr lang="en-US" dirty="0" smtClean="0"/>
              <a:t>People who are not accessing Syringe Exchange Services</a:t>
            </a:r>
          </a:p>
          <a:p>
            <a:pPr lvl="2"/>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005" y="616022"/>
            <a:ext cx="4773958" cy="100469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303013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77636" y="304800"/>
            <a:ext cx="9919855" cy="6082146"/>
          </a:xfrm>
          <a:prstGeom prst="rect">
            <a:avLst/>
          </a:prstGeom>
          <a:noFill/>
          <a:ln>
            <a:noFill/>
          </a:ln>
        </p:spPr>
      </p:pic>
    </p:spTree>
    <p:extLst>
      <p:ext uri="{BB962C8B-B14F-4D97-AF65-F5344CB8AC3E}">
        <p14:creationId xmlns:p14="http://schemas.microsoft.com/office/powerpoint/2010/main" val="1304531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progress</a:t>
            </a:r>
            <a:endParaRPr lang="en-US" dirty="0"/>
          </a:p>
        </p:txBody>
      </p:sp>
      <p:sp>
        <p:nvSpPr>
          <p:cNvPr id="3" name="Content Placeholder 2"/>
          <p:cNvSpPr>
            <a:spLocks noGrp="1"/>
          </p:cNvSpPr>
          <p:nvPr>
            <p:ph idx="1"/>
          </p:nvPr>
        </p:nvSpPr>
        <p:spPr/>
        <p:txBody>
          <a:bodyPr/>
          <a:lstStyle/>
          <a:p>
            <a:r>
              <a:rPr lang="en-US" dirty="0" smtClean="0"/>
              <a:t>295 kits of Narcan distributed to partner agencies/public</a:t>
            </a:r>
          </a:p>
          <a:p>
            <a:r>
              <a:rPr lang="en-US" dirty="0" smtClean="0"/>
              <a:t>8 total training sessions to date + outreach</a:t>
            </a:r>
          </a:p>
          <a:p>
            <a:r>
              <a:rPr lang="en-US" dirty="0" smtClean="0"/>
              <a:t>All partner agencies have been trained and are distributing</a:t>
            </a:r>
            <a:endParaRPr lang="en-US" dirty="0"/>
          </a:p>
        </p:txBody>
      </p:sp>
    </p:spTree>
    <p:extLst>
      <p:ext uri="{BB962C8B-B14F-4D97-AF65-F5344CB8AC3E}">
        <p14:creationId xmlns:p14="http://schemas.microsoft.com/office/powerpoint/2010/main" val="116793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1870364" y="2258292"/>
            <a:ext cx="5929745" cy="3422072"/>
          </a:xfrm>
        </p:spPr>
        <p:txBody>
          <a:bodyPr>
            <a:normAutofit/>
          </a:bodyPr>
          <a:lstStyle/>
          <a:p>
            <a:r>
              <a:rPr lang="en-US" dirty="0" smtClean="0"/>
              <a:t>Agreements – bureaucracy </a:t>
            </a:r>
          </a:p>
          <a:p>
            <a:pPr lvl="1"/>
            <a:r>
              <a:rPr lang="en-US" dirty="0" smtClean="0"/>
              <a:t>Research vs evaluation in public health programs</a:t>
            </a:r>
          </a:p>
          <a:p>
            <a:r>
              <a:rPr lang="en-US" dirty="0" smtClean="0"/>
              <a:t>Data collection</a:t>
            </a:r>
          </a:p>
          <a:p>
            <a:r>
              <a:rPr lang="en-US" dirty="0" smtClean="0"/>
              <a:t>Timeframe</a:t>
            </a:r>
          </a:p>
          <a:p>
            <a:r>
              <a:rPr lang="en-US" dirty="0" smtClean="0"/>
              <a:t>Move to Direct Service</a:t>
            </a:r>
          </a:p>
          <a:p>
            <a:r>
              <a:rPr lang="en-US" dirty="0" smtClean="0"/>
              <a:t>Organization’s Stages of Change – how do we begin? </a:t>
            </a:r>
            <a:endParaRPr lang="en-US" dirty="0"/>
          </a:p>
        </p:txBody>
      </p:sp>
    </p:spTree>
    <p:extLst>
      <p:ext uri="{BB962C8B-B14F-4D97-AF65-F5344CB8AC3E}">
        <p14:creationId xmlns:p14="http://schemas.microsoft.com/office/powerpoint/2010/main" val="856147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a:t>
            </a:r>
            <a:endParaRPr lang="en-US" dirty="0"/>
          </a:p>
        </p:txBody>
      </p:sp>
      <p:sp>
        <p:nvSpPr>
          <p:cNvPr id="3" name="Content Placeholder 2"/>
          <p:cNvSpPr>
            <a:spLocks noGrp="1"/>
          </p:cNvSpPr>
          <p:nvPr>
            <p:ph idx="1"/>
          </p:nvPr>
        </p:nvSpPr>
        <p:spPr>
          <a:xfrm>
            <a:off x="1316181" y="2189019"/>
            <a:ext cx="8049491" cy="3768436"/>
          </a:xfrm>
        </p:spPr>
        <p:txBody>
          <a:bodyPr>
            <a:normAutofit/>
          </a:bodyPr>
          <a:lstStyle/>
          <a:p>
            <a:r>
              <a:rPr lang="en-US" dirty="0" smtClean="0"/>
              <a:t>APD – Carry and Distribute.</a:t>
            </a:r>
          </a:p>
          <a:p>
            <a:r>
              <a:rPr lang="en-US" dirty="0" smtClean="0"/>
              <a:t>Training Community Partners</a:t>
            </a:r>
          </a:p>
          <a:p>
            <a:pPr lvl="1"/>
            <a:r>
              <a:rPr lang="en-US" dirty="0" smtClean="0"/>
              <a:t>Goodwill </a:t>
            </a:r>
          </a:p>
          <a:p>
            <a:pPr lvl="1"/>
            <a:r>
              <a:rPr lang="en-US" dirty="0" smtClean="0"/>
              <a:t>Community Health Worker Association</a:t>
            </a:r>
          </a:p>
          <a:p>
            <a:r>
              <a:rPr lang="en-US" dirty="0" smtClean="0"/>
              <a:t>Permeation into Community – PDO as a catalyst</a:t>
            </a:r>
          </a:p>
          <a:p>
            <a:r>
              <a:rPr lang="en-US" dirty="0" smtClean="0"/>
              <a:t>Recognizing challenges and adjusting accordingly - process evaluation type of development</a:t>
            </a:r>
          </a:p>
          <a:p>
            <a:r>
              <a:rPr lang="en-US" dirty="0" smtClean="0"/>
              <a:t>Facilitating internal agency conversations/breaking down stigma</a:t>
            </a:r>
          </a:p>
          <a:p>
            <a:endParaRPr lang="en-US" dirty="0" smtClean="0"/>
          </a:p>
          <a:p>
            <a:endParaRPr lang="en-US" dirty="0" smtClean="0"/>
          </a:p>
          <a:p>
            <a:endParaRPr lang="en-US" dirty="0"/>
          </a:p>
        </p:txBody>
      </p:sp>
    </p:spTree>
    <p:extLst>
      <p:ext uri="{BB962C8B-B14F-4D97-AF65-F5344CB8AC3E}">
        <p14:creationId xmlns:p14="http://schemas.microsoft.com/office/powerpoint/2010/main" val="2512986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considerations</a:t>
            </a:r>
            <a:endParaRPr lang="en-US" dirty="0"/>
          </a:p>
        </p:txBody>
      </p:sp>
      <p:sp>
        <p:nvSpPr>
          <p:cNvPr id="3" name="Content Placeholder 2"/>
          <p:cNvSpPr>
            <a:spLocks noGrp="1"/>
          </p:cNvSpPr>
          <p:nvPr>
            <p:ph idx="1"/>
          </p:nvPr>
        </p:nvSpPr>
        <p:spPr/>
        <p:txBody>
          <a:bodyPr/>
          <a:lstStyle/>
          <a:p>
            <a:r>
              <a:rPr lang="en-US" dirty="0" smtClean="0"/>
              <a:t>Pilot is a test phase</a:t>
            </a:r>
          </a:p>
          <a:p>
            <a:pPr lvl="1"/>
            <a:r>
              <a:rPr lang="en-US" dirty="0" smtClean="0"/>
              <a:t>We hope to gather data to determine future aims of the program</a:t>
            </a:r>
          </a:p>
          <a:p>
            <a:r>
              <a:rPr lang="en-US" dirty="0" smtClean="0"/>
              <a:t>BCCHC will evaluate partner agencies during pilot to establish needs for implementation phase/continuance during implementation phase.</a:t>
            </a:r>
          </a:p>
          <a:p>
            <a:endParaRPr lang="en-US" dirty="0" smtClean="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612" y="5431660"/>
            <a:ext cx="1425388" cy="142538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874384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Expansion/plans for the future</a:t>
            </a:r>
            <a:endParaRPr lang="en-US" dirty="0"/>
          </a:p>
        </p:txBody>
      </p:sp>
      <p:sp>
        <p:nvSpPr>
          <p:cNvPr id="3" name="Content Placeholder 2"/>
          <p:cNvSpPr>
            <a:spLocks noGrp="1"/>
          </p:cNvSpPr>
          <p:nvPr>
            <p:ph idx="1"/>
          </p:nvPr>
        </p:nvSpPr>
        <p:spPr>
          <a:xfrm>
            <a:off x="1451579" y="2015732"/>
            <a:ext cx="9603275" cy="3733904"/>
          </a:xfrm>
        </p:spPr>
        <p:txBody>
          <a:bodyPr>
            <a:normAutofit lnSpcReduction="10000"/>
          </a:bodyPr>
          <a:lstStyle/>
          <a:p>
            <a:r>
              <a:rPr lang="en-US" dirty="0" smtClean="0"/>
              <a:t>BCCHC continues to explore possibilities for expansion</a:t>
            </a:r>
          </a:p>
          <a:p>
            <a:pPr lvl="1"/>
            <a:r>
              <a:rPr lang="en-US" dirty="0" smtClean="0"/>
              <a:t>There are more hot spot areas that could be reached</a:t>
            </a:r>
          </a:p>
          <a:p>
            <a:pPr lvl="1"/>
            <a:r>
              <a:rPr lang="en-US" dirty="0" smtClean="0"/>
              <a:t>APD </a:t>
            </a:r>
            <a:r>
              <a:rPr lang="en-US" dirty="0" smtClean="0"/>
              <a:t>Expansion</a:t>
            </a:r>
          </a:p>
          <a:p>
            <a:pPr lvl="1"/>
            <a:r>
              <a:rPr lang="en-US" dirty="0" smtClean="0"/>
              <a:t>Presbyterian Hospital ER distribution</a:t>
            </a:r>
          </a:p>
          <a:p>
            <a:pPr lvl="1"/>
            <a:r>
              <a:rPr lang="en-US" dirty="0" smtClean="0"/>
              <a:t>Community agencies</a:t>
            </a:r>
          </a:p>
          <a:p>
            <a:pPr lvl="1"/>
            <a:r>
              <a:rPr lang="en-US" dirty="0" smtClean="0"/>
              <a:t>County Community Centers</a:t>
            </a:r>
            <a:endParaRPr lang="en-US" dirty="0" smtClean="0"/>
          </a:p>
          <a:p>
            <a:endParaRPr lang="en-US" dirty="0" smtClean="0"/>
          </a:p>
          <a:p>
            <a:r>
              <a:rPr lang="en-US" dirty="0" smtClean="0"/>
              <a:t>BCCHC is available to train local organizations in overdose prevention and response. If you’re interested, feel free to contact me. </a:t>
            </a:r>
          </a:p>
          <a:p>
            <a:pPr lvl="1"/>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2607285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816" y="3381463"/>
            <a:ext cx="2871040" cy="1049235"/>
          </a:xfrm>
        </p:spPr>
        <p:txBody>
          <a:bodyPr/>
          <a:lstStyle/>
          <a:p>
            <a:r>
              <a:rPr lang="en-US" dirty="0" smtClean="0"/>
              <a:t>Questions?</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3177847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If you would like to become involved in the Naloxone Strategy Group,</a:t>
            </a:r>
          </a:p>
          <a:p>
            <a:r>
              <a:rPr lang="en-US" dirty="0" smtClean="0"/>
              <a:t>If you would like Overdose Prevention and Response training for you and your staff,</a:t>
            </a:r>
          </a:p>
          <a:p>
            <a:r>
              <a:rPr lang="en-US" dirty="0" smtClean="0"/>
              <a:t>Or if you would like to discuss opportunities to incorporate naloxone outreach in your community,</a:t>
            </a:r>
          </a:p>
          <a:p>
            <a:endParaRPr lang="en-US" dirty="0"/>
          </a:p>
          <a:p>
            <a:r>
              <a:rPr lang="en-US" dirty="0" smtClean="0"/>
              <a:t>Contact Sharz Weeks:</a:t>
            </a:r>
          </a:p>
          <a:p>
            <a:pPr marL="457200" lvl="1" indent="0">
              <a:buNone/>
            </a:pPr>
            <a:r>
              <a:rPr lang="en-US" dirty="0" smtClean="0">
                <a:hlinkClick r:id="rId2"/>
              </a:rPr>
              <a:t>sweeks@bchealthcouncil.org</a:t>
            </a:r>
            <a:endParaRPr lang="en-US" dirty="0" smtClean="0"/>
          </a:p>
          <a:p>
            <a:pPr marL="457200" lvl="1" indent="0">
              <a:buNone/>
            </a:pPr>
            <a:r>
              <a:rPr lang="en-US" dirty="0" smtClean="0"/>
              <a:t>505-246-1638</a:t>
            </a:r>
          </a:p>
        </p:txBody>
      </p:sp>
    </p:spTree>
    <p:extLst>
      <p:ext uri="{BB962C8B-B14F-4D97-AF65-F5344CB8AC3E}">
        <p14:creationId xmlns:p14="http://schemas.microsoft.com/office/powerpoint/2010/main" val="423279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smtClean="0"/>
              <a:t>Coalition</a:t>
            </a:r>
            <a:endParaRPr lang="en-US" dirty="0"/>
          </a:p>
        </p:txBody>
      </p:sp>
      <p:sp>
        <p:nvSpPr>
          <p:cNvPr id="3" name="Content Placeholder 2"/>
          <p:cNvSpPr>
            <a:spLocks noGrp="1"/>
          </p:cNvSpPr>
          <p:nvPr>
            <p:ph idx="1"/>
          </p:nvPr>
        </p:nvSpPr>
        <p:spPr/>
        <p:txBody>
          <a:bodyPr/>
          <a:lstStyle/>
          <a:p>
            <a:r>
              <a:rPr lang="en-US" dirty="0" smtClean="0"/>
              <a:t>The Naloxone Strategy Group</a:t>
            </a:r>
          </a:p>
          <a:p>
            <a:pPr lvl="1"/>
            <a:r>
              <a:rPr lang="en-US" dirty="0" smtClean="0"/>
              <a:t>One of the three strategy groups of the Opioid Accountability Initiative</a:t>
            </a:r>
          </a:p>
          <a:p>
            <a:pPr lvl="1"/>
            <a:r>
              <a:rPr lang="en-US" dirty="0" smtClean="0"/>
              <a:t>Naloxone distribution under PDO largest project</a:t>
            </a:r>
          </a:p>
          <a:p>
            <a:pPr lvl="1"/>
            <a:r>
              <a:rPr lang="en-US" dirty="0" smtClean="0"/>
              <a:t>Acts as guiding coalition for the naloxone distribution project</a:t>
            </a:r>
          </a:p>
          <a:p>
            <a:pPr lvl="1"/>
            <a:r>
              <a:rPr lang="en-US" dirty="0" smtClean="0"/>
              <a:t>Consists of pharmacists (commercial and research), AFD, APD, BCSO, City of Albuquerque/City Council, Bernalillo County, NM DOH, AHCH, MDC, others</a:t>
            </a:r>
          </a:p>
          <a:p>
            <a:pPr lvl="1"/>
            <a:r>
              <a:rPr lang="en-US" dirty="0" smtClean="0"/>
              <a:t>Brought information to help develop focus of plan for naloxone distribution</a:t>
            </a:r>
          </a:p>
          <a:p>
            <a:pPr lvl="1"/>
            <a:r>
              <a:rPr lang="en-US" dirty="0" smtClean="0"/>
              <a:t>Always open to new members</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612" y="5432587"/>
            <a:ext cx="1425388" cy="142538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spTree>
    <p:extLst>
      <p:ext uri="{BB962C8B-B14F-4D97-AF65-F5344CB8AC3E}">
        <p14:creationId xmlns:p14="http://schemas.microsoft.com/office/powerpoint/2010/main" val="376711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of Overdoses</a:t>
            </a:r>
            <a:endParaRPr lang="en-US" dirty="0"/>
          </a:p>
        </p:txBody>
      </p:sp>
      <p:sp>
        <p:nvSpPr>
          <p:cNvPr id="3" name="Content Placeholder 2"/>
          <p:cNvSpPr>
            <a:spLocks noGrp="1"/>
          </p:cNvSpPr>
          <p:nvPr>
            <p:ph idx="1"/>
          </p:nvPr>
        </p:nvSpPr>
        <p:spPr/>
        <p:txBody>
          <a:bodyPr/>
          <a:lstStyle/>
          <a:p>
            <a:r>
              <a:rPr lang="en-US" dirty="0" smtClean="0"/>
              <a:t> NM drug overdose higher than national average </a:t>
            </a:r>
          </a:p>
          <a:p>
            <a:pPr lvl="1"/>
            <a:r>
              <a:rPr lang="en-US" dirty="0" smtClean="0"/>
              <a:t>8</a:t>
            </a:r>
            <a:r>
              <a:rPr lang="en-US" baseline="30000" dirty="0" smtClean="0"/>
              <a:t>th</a:t>
            </a:r>
            <a:r>
              <a:rPr lang="en-US" dirty="0" smtClean="0"/>
              <a:t> highest in nation in 2015 </a:t>
            </a:r>
            <a:r>
              <a:rPr lang="en-US" sz="1200" dirty="0" smtClean="0"/>
              <a:t>(Peterson &amp; Davis, 2017)</a:t>
            </a:r>
          </a:p>
          <a:p>
            <a:pPr lvl="1"/>
            <a:r>
              <a:rPr lang="en-US" dirty="0" smtClean="0"/>
              <a:t>Deaths tripled between 1990 and 2015 </a:t>
            </a:r>
            <a:r>
              <a:rPr lang="en-US" sz="1200" dirty="0" smtClean="0"/>
              <a:t>(Peterson &amp; Davis, 2017)</a:t>
            </a:r>
          </a:p>
          <a:p>
            <a:r>
              <a:rPr lang="en-US" dirty="0" smtClean="0"/>
              <a:t>NM Age-Adjusted Death Rate 2015</a:t>
            </a:r>
          </a:p>
          <a:p>
            <a:pPr lvl="1"/>
            <a:r>
              <a:rPr lang="en-US" dirty="0" smtClean="0"/>
              <a:t>24.8 deaths per 100,000 population</a:t>
            </a:r>
          </a:p>
          <a:p>
            <a:r>
              <a:rPr lang="en-US" dirty="0" smtClean="0"/>
              <a:t>US Age-Adjusted Death Rate 2015</a:t>
            </a:r>
          </a:p>
          <a:p>
            <a:pPr lvl="1"/>
            <a:r>
              <a:rPr lang="en-US" dirty="0" smtClean="0"/>
              <a:t>16.3 deaths per 100,000 population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spTree>
    <p:extLst>
      <p:ext uri="{BB962C8B-B14F-4D97-AF65-F5344CB8AC3E}">
        <p14:creationId xmlns:p14="http://schemas.microsoft.com/office/powerpoint/2010/main" val="332504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of </a:t>
            </a:r>
            <a:r>
              <a:rPr lang="en-US" dirty="0" smtClean="0"/>
              <a:t>Overdoses (cont.)</a:t>
            </a:r>
            <a:endParaRPr lang="en-US" dirty="0"/>
          </a:p>
        </p:txBody>
      </p:sp>
      <p:sp>
        <p:nvSpPr>
          <p:cNvPr id="3" name="Content Placeholder 2"/>
          <p:cNvSpPr>
            <a:spLocks noGrp="1"/>
          </p:cNvSpPr>
          <p:nvPr>
            <p:ph idx="1"/>
          </p:nvPr>
        </p:nvSpPr>
        <p:spPr/>
        <p:txBody>
          <a:bodyPr/>
          <a:lstStyle/>
          <a:p>
            <a:pPr marL="228600" lvl="1">
              <a:spcBef>
                <a:spcPts val="1000"/>
              </a:spcBef>
            </a:pPr>
            <a:r>
              <a:rPr lang="en-US" dirty="0" smtClean="0"/>
              <a:t>2015 – 72.5% drug overdose deaths in NM involved opioids </a:t>
            </a:r>
            <a:r>
              <a:rPr lang="en-US" sz="1200" dirty="0"/>
              <a:t>(Peterson &amp; Davis, 2017</a:t>
            </a:r>
            <a:r>
              <a:rPr lang="en-US" sz="1200" dirty="0" smtClean="0"/>
              <a:t>)</a:t>
            </a:r>
            <a:endParaRPr lang="en-US" dirty="0" smtClean="0"/>
          </a:p>
          <a:p>
            <a:pPr lvl="1"/>
            <a:r>
              <a:rPr lang="en-US" dirty="0" smtClean="0"/>
              <a:t>50.4% involved prescription opioids</a:t>
            </a:r>
          </a:p>
          <a:p>
            <a:pPr lvl="1"/>
            <a:r>
              <a:rPr lang="en-US" dirty="0" smtClean="0"/>
              <a:t>43.3% involved heroin</a:t>
            </a:r>
          </a:p>
          <a:p>
            <a:pPr lvl="1"/>
            <a:r>
              <a:rPr lang="en-US" dirty="0" smtClean="0"/>
              <a:t>6.3% involved both </a:t>
            </a:r>
            <a:endParaRPr lang="en-US" dirty="0" smtClean="0"/>
          </a:p>
          <a:p>
            <a:pPr lvl="1"/>
            <a:endParaRPr lang="en-US" dirty="0"/>
          </a:p>
          <a:p>
            <a:r>
              <a:rPr lang="en-US" dirty="0" smtClean="0"/>
              <a:t>Bernalillo has the highest number of overdose deaths – 937 (2011-2015) (NM-IBIS)</a:t>
            </a:r>
            <a:endParaRPr lang="en-US" dirty="0" smtClean="0"/>
          </a:p>
          <a:p>
            <a:endParaRPr lang="en-US" dirty="0"/>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586" b="33904"/>
          <a:stretch/>
        </p:blipFill>
        <p:spPr>
          <a:xfrm>
            <a:off x="0" y="5836334"/>
            <a:ext cx="3098800" cy="1021666"/>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6612" y="5432612"/>
            <a:ext cx="1425388" cy="1425388"/>
          </a:xfrm>
          <a:prstGeom prst="rect">
            <a:avLst/>
          </a:prstGeom>
        </p:spPr>
      </p:pic>
    </p:spTree>
    <p:extLst>
      <p:ext uri="{BB962C8B-B14F-4D97-AF65-F5344CB8AC3E}">
        <p14:creationId xmlns:p14="http://schemas.microsoft.com/office/powerpoint/2010/main" val="151211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42109" y="415636"/>
            <a:ext cx="10640291" cy="5624946"/>
          </a:xfrm>
          <a:prstGeom prst="rect">
            <a:avLst/>
          </a:prstGeom>
          <a:noFill/>
          <a:ln>
            <a:noFill/>
          </a:ln>
        </p:spPr>
      </p:pic>
    </p:spTree>
    <p:extLst>
      <p:ext uri="{BB962C8B-B14F-4D97-AF65-F5344CB8AC3E}">
        <p14:creationId xmlns:p14="http://schemas.microsoft.com/office/powerpoint/2010/main" val="183229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37309" y="443346"/>
            <a:ext cx="11083636" cy="5555672"/>
          </a:xfrm>
          <a:prstGeom prst="rect">
            <a:avLst/>
          </a:prstGeom>
          <a:noFill/>
          <a:ln>
            <a:noFill/>
          </a:ln>
        </p:spPr>
      </p:pic>
    </p:spTree>
    <p:extLst>
      <p:ext uri="{BB962C8B-B14F-4D97-AF65-F5344CB8AC3E}">
        <p14:creationId xmlns:p14="http://schemas.microsoft.com/office/powerpoint/2010/main" val="400338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748145"/>
            <a:ext cx="12192000" cy="5278581"/>
          </a:xfrm>
          <a:prstGeom prst="rect">
            <a:avLst/>
          </a:prstGeom>
          <a:noFill/>
          <a:ln>
            <a:noFill/>
          </a:ln>
        </p:spPr>
      </p:pic>
      <p:sp>
        <p:nvSpPr>
          <p:cNvPr id="5" name="TextBox 4"/>
          <p:cNvSpPr txBox="1"/>
          <p:nvPr/>
        </p:nvSpPr>
        <p:spPr>
          <a:xfrm>
            <a:off x="4121727" y="193964"/>
            <a:ext cx="3948545" cy="369332"/>
          </a:xfrm>
          <a:prstGeom prst="rect">
            <a:avLst/>
          </a:prstGeom>
          <a:noFill/>
        </p:spPr>
        <p:txBody>
          <a:bodyPr wrap="square" rtlCol="0">
            <a:spAutoFit/>
          </a:bodyPr>
          <a:lstStyle/>
          <a:p>
            <a:r>
              <a:rPr lang="en-US" dirty="0" smtClean="0"/>
              <a:t>Female – Bernalillo County (2011-2016)</a:t>
            </a:r>
            <a:endParaRPr lang="en-US" dirty="0"/>
          </a:p>
        </p:txBody>
      </p:sp>
    </p:spTree>
    <p:extLst>
      <p:ext uri="{BB962C8B-B14F-4D97-AF65-F5344CB8AC3E}">
        <p14:creationId xmlns:p14="http://schemas.microsoft.com/office/powerpoint/2010/main" val="91530991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9975D92999542AA1E40E6D181D85C" ma:contentTypeVersion="10" ma:contentTypeDescription="Create a new document." ma:contentTypeScope="" ma:versionID="3902966bdba43b5de1c69cc094f87b90">
  <xsd:schema xmlns:xsd="http://www.w3.org/2001/XMLSchema" xmlns:xs="http://www.w3.org/2001/XMLSchema" xmlns:p="http://schemas.microsoft.com/office/2006/metadata/properties" xmlns:ns2="084b108d-46a9-4cc0-92a1-7c03ca0eefcc" xmlns:ns3="6b36141a-6da3-4a64-9710-f6d5c8aceef6" targetNamespace="http://schemas.microsoft.com/office/2006/metadata/properties" ma:root="true" ma:fieldsID="a9ba9edf6e1d30a4685fa15e8d06617a" ns2:_="" ns3:_="">
    <xsd:import namespace="084b108d-46a9-4cc0-92a1-7c03ca0eefcc"/>
    <xsd:import namespace="6b36141a-6da3-4a64-9710-f6d5c8acee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b108d-46a9-4cc0-92a1-7c03ca0eef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6141a-6da3-4a64-9710-f6d5c8acee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A3ADAA-BF45-40A5-BE03-99345EC7FD52}"/>
</file>

<file path=customXml/itemProps2.xml><?xml version="1.0" encoding="utf-8"?>
<ds:datastoreItem xmlns:ds="http://schemas.openxmlformats.org/officeDocument/2006/customXml" ds:itemID="{FC55BD7D-247E-45AE-857D-C60256BC6800}"/>
</file>

<file path=customXml/itemProps3.xml><?xml version="1.0" encoding="utf-8"?>
<ds:datastoreItem xmlns:ds="http://schemas.openxmlformats.org/officeDocument/2006/customXml" ds:itemID="{CFC7C25C-647C-4D75-965A-22B0F15D4DEB}"/>
</file>

<file path=docProps/app.xml><?xml version="1.0" encoding="utf-8"?>
<Properties xmlns="http://schemas.openxmlformats.org/officeDocument/2006/extended-properties" xmlns:vt="http://schemas.openxmlformats.org/officeDocument/2006/docPropsVTypes">
  <Template>TM10001114[[fn=Gallery]]</Template>
  <TotalTime>1614</TotalTime>
  <Words>1595</Words>
  <Application>Microsoft Office PowerPoint</Application>
  <PresentationFormat>Widescreen</PresentationFormat>
  <Paragraphs>234</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Black</vt:lpstr>
      <vt:lpstr>Calibri</vt:lpstr>
      <vt:lpstr>Gill Sans MT</vt:lpstr>
      <vt:lpstr>MS Mincho</vt:lpstr>
      <vt:lpstr>Gallery</vt:lpstr>
      <vt:lpstr>PDO – Access to naloxone in Bernalillo County</vt:lpstr>
      <vt:lpstr>PowerPoint Presentation</vt:lpstr>
      <vt:lpstr>PowerPoint Presentation</vt:lpstr>
      <vt:lpstr>Our Coalition</vt:lpstr>
      <vt:lpstr>Epidemiology of Overdoses</vt:lpstr>
      <vt:lpstr>Epidemiology of Overdoses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Programmatic activities – the needs assessment</vt:lpstr>
      <vt:lpstr>Programmatic activities – Distribution plan</vt:lpstr>
      <vt:lpstr>Distribution plan</vt:lpstr>
      <vt:lpstr>Partner agencies</vt:lpstr>
      <vt:lpstr>Partner agencies</vt:lpstr>
      <vt:lpstr>Partner agencies</vt:lpstr>
      <vt:lpstr>Partner agencies</vt:lpstr>
      <vt:lpstr>BCCHC outreach</vt:lpstr>
      <vt:lpstr>Current progress</vt:lpstr>
      <vt:lpstr>Challenges</vt:lpstr>
      <vt:lpstr>successes</vt:lpstr>
      <vt:lpstr>Pilot considerations</vt:lpstr>
      <vt:lpstr>Expansion/plans for the future</vt:lpstr>
      <vt:lpstr>Questions?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Naloxone Distribution Plan</dc:title>
  <dc:creator>Microsoft</dc:creator>
  <cp:lastModifiedBy>Microsoft</cp:lastModifiedBy>
  <cp:revision>63</cp:revision>
  <dcterms:created xsi:type="dcterms:W3CDTF">2017-06-01T16:00:05Z</dcterms:created>
  <dcterms:modified xsi:type="dcterms:W3CDTF">2017-08-29T01:59:37Z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0x0101003529975D92999542AA1E40E6D181D85C</vt:lpwstr>
  </property>
</Properties>
</file>